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7" r:id="rId7"/>
    <p:sldId id="265" r:id="rId8"/>
    <p:sldId id="266" r:id="rId9"/>
    <p:sldId id="268"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776F"/>
    <a:srgbClr val="3D2E32"/>
    <a:srgbClr val="C9C2BA"/>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5" d="100"/>
          <a:sy n="75" d="100"/>
        </p:scale>
        <p:origin x="-384" y="-7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Calidad y Espacio de la Vivienda</c:v>
                </c:pt>
                <c:pt idx="1">
                  <c:v>Servicios básicos en la vivienda</c:v>
                </c:pt>
              </c:strCache>
            </c:strRef>
          </c:cat>
          <c:val>
            <c:numRef>
              <c:f>Hoja1!$B$2:$B$3</c:f>
              <c:numCache>
                <c:formatCode>0.00%</c:formatCode>
                <c:ptCount val="2"/>
                <c:pt idx="0">
                  <c:v>8.5000000000000006E-2</c:v>
                </c:pt>
                <c:pt idx="1">
                  <c:v>0.14899999999999999</c:v>
                </c:pt>
              </c:numCache>
            </c:numRef>
          </c:val>
          <c:extLst xmlns:c16r2="http://schemas.microsoft.com/office/drawing/2015/06/chart">
            <c:ext xmlns:c16="http://schemas.microsoft.com/office/drawing/2014/chart" uri="{C3380CC4-5D6E-409C-BE32-E72D297353CC}">
              <c16:uniqueId val="{00000000-70C4-486D-9E70-DD870C5652D9}"/>
            </c:ext>
          </c:extLst>
        </c:ser>
        <c:ser>
          <c:idx val="1"/>
          <c:order val="1"/>
          <c:tx>
            <c:strRef>
              <c:f>Hoja1!$C$1</c:f>
              <c:strCache>
                <c:ptCount val="1"/>
                <c:pt idx="0">
                  <c:v>2016</c:v>
                </c:pt>
              </c:strCache>
            </c:strRef>
          </c:tx>
          <c:spPr>
            <a:solidFill>
              <a:schemeClr val="accent4"/>
            </a:solidFill>
            <a:ln>
              <a:noFill/>
            </a:ln>
            <a:effectLst/>
          </c:spPr>
          <c:invertIfNegative val="0"/>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Calidad y Espacio de la Vivienda</c:v>
                </c:pt>
                <c:pt idx="1">
                  <c:v>Servicios básicos en la vivienda</c:v>
                </c:pt>
              </c:strCache>
            </c:strRef>
          </c:cat>
          <c:val>
            <c:numRef>
              <c:f>Hoja1!$C$2:$C$3</c:f>
              <c:numCache>
                <c:formatCode>0.00%</c:formatCode>
                <c:ptCount val="2"/>
                <c:pt idx="0">
                  <c:v>0.113</c:v>
                </c:pt>
                <c:pt idx="1">
                  <c:v>0.128</c:v>
                </c:pt>
              </c:numCache>
            </c:numRef>
          </c:val>
          <c:extLst xmlns:c16r2="http://schemas.microsoft.com/office/drawing/2015/06/chart">
            <c:ext xmlns:c16="http://schemas.microsoft.com/office/drawing/2014/chart" uri="{C3380CC4-5D6E-409C-BE32-E72D297353CC}">
              <c16:uniqueId val="{00000004-70C4-486D-9E70-DD870C5652D9}"/>
            </c:ext>
          </c:extLst>
        </c:ser>
        <c:ser>
          <c:idx val="2"/>
          <c:order val="2"/>
          <c:tx>
            <c:strRef>
              <c:f>Hoja1!$D$1</c:f>
              <c:strCache>
                <c:ptCount val="1"/>
                <c:pt idx="0">
                  <c:v>2014</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Calidad y Espacio de la Vivienda</c:v>
                </c:pt>
                <c:pt idx="1">
                  <c:v>Servicios básicos en la vivienda</c:v>
                </c:pt>
              </c:strCache>
            </c:strRef>
          </c:cat>
          <c:val>
            <c:numRef>
              <c:f>Hoja1!$D$2:$D$3</c:f>
              <c:numCache>
                <c:formatCode>0%</c:formatCode>
                <c:ptCount val="2"/>
                <c:pt idx="0" formatCode="0.00%">
                  <c:v>0.108</c:v>
                </c:pt>
                <c:pt idx="1">
                  <c:v>0.18</c:v>
                </c:pt>
              </c:numCache>
            </c:numRef>
          </c:val>
          <c:extLst xmlns:c16r2="http://schemas.microsoft.com/office/drawing/2015/06/chart">
            <c:ext xmlns:c16="http://schemas.microsoft.com/office/drawing/2014/chart" uri="{C3380CC4-5D6E-409C-BE32-E72D297353CC}">
              <c16:uniqueId val="{00000005-70C4-486D-9E70-DD870C5652D9}"/>
            </c:ext>
          </c:extLst>
        </c:ser>
        <c:dLbls>
          <c:showLegendKey val="0"/>
          <c:showVal val="1"/>
          <c:showCatName val="0"/>
          <c:showSerName val="0"/>
          <c:showPercent val="0"/>
          <c:showBubbleSize val="0"/>
        </c:dLbls>
        <c:gapWidth val="199"/>
        <c:axId val="180144384"/>
        <c:axId val="179642368"/>
      </c:barChart>
      <c:catAx>
        <c:axId val="18014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accent2">
                    <a:lumMod val="50000"/>
                  </a:schemeClr>
                </a:solidFill>
                <a:latin typeface="+mn-lt"/>
                <a:ea typeface="+mn-ea"/>
                <a:cs typeface="+mn-cs"/>
              </a:defRPr>
            </a:pPr>
            <a:endParaRPr lang="es-MX"/>
          </a:p>
        </c:txPr>
        <c:crossAx val="179642368"/>
        <c:crosses val="autoZero"/>
        <c:auto val="1"/>
        <c:lblAlgn val="ctr"/>
        <c:lblOffset val="100"/>
        <c:noMultiLvlLbl val="0"/>
      </c:catAx>
      <c:valAx>
        <c:axId val="1796423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1801443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2014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Pobreza Moderada</c:v>
                </c:pt>
                <c:pt idx="1">
                  <c:v>Pobreza Extrema</c:v>
                </c:pt>
              </c:strCache>
            </c:strRef>
          </c:cat>
          <c:val>
            <c:numRef>
              <c:f>Hoja1!$B$2:$B$3</c:f>
              <c:numCache>
                <c:formatCode>0.00%</c:formatCode>
                <c:ptCount val="2"/>
                <c:pt idx="0">
                  <c:v>0.34100000000000003</c:v>
                </c:pt>
                <c:pt idx="1">
                  <c:v>5.2999999999999999E-2</c:v>
                </c:pt>
              </c:numCache>
            </c:numRef>
          </c:val>
          <c:extLst xmlns:c16r2="http://schemas.microsoft.com/office/drawing/2015/06/chart">
            <c:ext xmlns:c16="http://schemas.microsoft.com/office/drawing/2014/chart" uri="{C3380CC4-5D6E-409C-BE32-E72D297353CC}">
              <c16:uniqueId val="{00000000-9A08-40C0-9E97-5BECB7EBE355}"/>
            </c:ext>
          </c:extLst>
        </c:ser>
        <c:ser>
          <c:idx val="1"/>
          <c:order val="1"/>
          <c:tx>
            <c:strRef>
              <c:f>Hoja1!$C$1</c:f>
              <c:strCache>
                <c:ptCount val="1"/>
                <c:pt idx="0">
                  <c:v>2016</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Pobreza Moderada</c:v>
                </c:pt>
                <c:pt idx="1">
                  <c:v>Pobreza Extrema</c:v>
                </c:pt>
              </c:strCache>
            </c:strRef>
          </c:cat>
          <c:val>
            <c:numRef>
              <c:f>Hoja1!$C$2:$C$3</c:f>
              <c:numCache>
                <c:formatCode>0.00%</c:formatCode>
                <c:ptCount val="2"/>
                <c:pt idx="0">
                  <c:v>0.27900000000000003</c:v>
                </c:pt>
                <c:pt idx="1">
                  <c:v>2.9000000000000001E-2</c:v>
                </c:pt>
              </c:numCache>
            </c:numRef>
          </c:val>
          <c:extLst xmlns:c16r2="http://schemas.microsoft.com/office/drawing/2015/06/chart">
            <c:ext xmlns:c16="http://schemas.microsoft.com/office/drawing/2014/chart" uri="{C3380CC4-5D6E-409C-BE32-E72D297353CC}">
              <c16:uniqueId val="{00000001-9A08-40C0-9E97-5BECB7EBE355}"/>
            </c:ext>
          </c:extLst>
        </c:ser>
        <c:ser>
          <c:idx val="2"/>
          <c:order val="2"/>
          <c:tx>
            <c:strRef>
              <c:f>Hoja1!$D$1</c:f>
              <c:strCache>
                <c:ptCount val="1"/>
                <c:pt idx="0">
                  <c:v>2018</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lumMod val="50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Pobreza Moderada</c:v>
                </c:pt>
                <c:pt idx="1">
                  <c:v>Pobreza Extrema</c:v>
                </c:pt>
              </c:strCache>
            </c:strRef>
          </c:cat>
          <c:val>
            <c:numRef>
              <c:f>Hoja1!$D$2:$D$3</c:f>
              <c:numCache>
                <c:formatCode>0.00%</c:formatCode>
                <c:ptCount val="2"/>
                <c:pt idx="0">
                  <c:v>0.28199999999999997</c:v>
                </c:pt>
                <c:pt idx="1">
                  <c:v>2.7E-2</c:v>
                </c:pt>
              </c:numCache>
            </c:numRef>
          </c:val>
          <c:extLst xmlns:c16r2="http://schemas.microsoft.com/office/drawing/2015/06/chart">
            <c:ext xmlns:c16="http://schemas.microsoft.com/office/drawing/2014/chart" uri="{C3380CC4-5D6E-409C-BE32-E72D297353CC}">
              <c16:uniqueId val="{00000002-9A08-40C0-9E97-5BECB7EBE355}"/>
            </c:ext>
          </c:extLst>
        </c:ser>
        <c:dLbls>
          <c:showLegendKey val="0"/>
          <c:showVal val="1"/>
          <c:showCatName val="0"/>
          <c:showSerName val="0"/>
          <c:showPercent val="0"/>
          <c:showBubbleSize val="0"/>
        </c:dLbls>
        <c:gapWidth val="150"/>
        <c:overlap val="100"/>
        <c:axId val="179691520"/>
        <c:axId val="179693056"/>
      </c:barChart>
      <c:catAx>
        <c:axId val="17969152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lumMod val="50000"/>
                  </a:schemeClr>
                </a:solidFill>
                <a:latin typeface="+mn-lt"/>
                <a:ea typeface="+mn-ea"/>
                <a:cs typeface="+mn-cs"/>
              </a:defRPr>
            </a:pPr>
            <a:endParaRPr lang="es-MX"/>
          </a:p>
        </c:txPr>
        <c:crossAx val="179693056"/>
        <c:crosses val="autoZero"/>
        <c:auto val="1"/>
        <c:lblAlgn val="ctr"/>
        <c:lblOffset val="100"/>
        <c:tickMarkSkip val="1"/>
        <c:noMultiLvlLbl val="0"/>
      </c:catAx>
      <c:valAx>
        <c:axId val="1796930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79691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Población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81776F"/>
                    </a:solidFill>
                    <a:latin typeface="+mn-lt"/>
                    <a:ea typeface="+mn-ea"/>
                    <a:cs typeface="+mn-cs"/>
                  </a:defRPr>
                </a:pPr>
                <a:endParaRPr lang="es-MX"/>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Hoja1!$A$2:$A$5</c:f>
              <c:strCache>
                <c:ptCount val="4"/>
                <c:pt idx="0">
                  <c:v>Pobreza Moderada</c:v>
                </c:pt>
                <c:pt idx="1">
                  <c:v>Pobreza Extrema</c:v>
                </c:pt>
                <c:pt idx="2">
                  <c:v>Población Objetivo</c:v>
                </c:pt>
                <c:pt idx="3">
                  <c:v>Población Atendida</c:v>
                </c:pt>
              </c:strCache>
            </c:strRef>
          </c:cat>
          <c:val>
            <c:numRef>
              <c:f>Hoja1!$B$2:$B$5</c:f>
              <c:numCache>
                <c:formatCode>#,##0</c:formatCode>
                <c:ptCount val="4"/>
                <c:pt idx="0">
                  <c:v>854600</c:v>
                </c:pt>
                <c:pt idx="1">
                  <c:v>82300</c:v>
                </c:pt>
                <c:pt idx="2">
                  <c:v>866826</c:v>
                </c:pt>
                <c:pt idx="3">
                  <c:v>289635</c:v>
                </c:pt>
              </c:numCache>
            </c:numRef>
          </c:val>
          <c:extLst xmlns:c16r2="http://schemas.microsoft.com/office/drawing/2015/06/chart">
            <c:ext xmlns:c16="http://schemas.microsoft.com/office/drawing/2014/chart" uri="{C3380CC4-5D6E-409C-BE32-E72D297353CC}">
              <c16:uniqueId val="{00000000-6EEE-468A-99C2-A98A9A9B8367}"/>
            </c:ext>
          </c:extLst>
        </c:ser>
        <c:dLbls>
          <c:showLegendKey val="0"/>
          <c:showVal val="1"/>
          <c:showCatName val="0"/>
          <c:showSerName val="0"/>
          <c:showPercent val="0"/>
          <c:showBubbleSize val="0"/>
        </c:dLbls>
        <c:gapWidth val="150"/>
        <c:overlap val="-25"/>
        <c:axId val="225062272"/>
        <c:axId val="224539776"/>
      </c:barChart>
      <c:catAx>
        <c:axId val="2250622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81776F"/>
                </a:solidFill>
                <a:latin typeface="+mn-lt"/>
                <a:ea typeface="+mn-ea"/>
                <a:cs typeface="+mn-cs"/>
              </a:defRPr>
            </a:pPr>
            <a:endParaRPr lang="es-MX"/>
          </a:p>
        </c:txPr>
        <c:crossAx val="224539776"/>
        <c:crosses val="autoZero"/>
        <c:auto val="1"/>
        <c:lblAlgn val="ctr"/>
        <c:lblOffset val="100"/>
        <c:noMultiLvlLbl val="0"/>
      </c:catAx>
      <c:valAx>
        <c:axId val="224539776"/>
        <c:scaling>
          <c:orientation val="minMax"/>
        </c:scaling>
        <c:delete val="1"/>
        <c:axPos val="l"/>
        <c:numFmt formatCode="#,##0" sourceLinked="1"/>
        <c:majorTickMark val="none"/>
        <c:minorTickMark val="none"/>
        <c:tickLblPos val="nextTo"/>
        <c:crossAx val="225062272"/>
        <c:crosses val="autoZero"/>
        <c:crossBetween val="between"/>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Hoja1!$B$1</c:f>
              <c:strCache>
                <c:ptCount val="1"/>
                <c:pt idx="0">
                  <c:v>Servicios Básicos y Vivienda</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vert="horz"/>
              <a:lstStyle/>
              <a:p>
                <a:pPr>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c:f>
              <c:strCache>
                <c:ptCount val="6"/>
                <c:pt idx="0">
                  <c:v>Agua Potable</c:v>
                </c:pt>
                <c:pt idx="1">
                  <c:v>Alcantarillado</c:v>
                </c:pt>
                <c:pt idx="2">
                  <c:v>Drenaje Pluvial</c:v>
                </c:pt>
                <c:pt idx="3">
                  <c:v>Electrificación</c:v>
                </c:pt>
                <c:pt idx="4">
                  <c:v>Cuartos Adicionales</c:v>
                </c:pt>
                <c:pt idx="5">
                  <c:v>Piso Firme</c:v>
                </c:pt>
              </c:strCache>
            </c:strRef>
          </c:cat>
          <c:val>
            <c:numRef>
              <c:f>Hoja1!$B$2:$B$7</c:f>
              <c:numCache>
                <c:formatCode>General</c:formatCode>
                <c:ptCount val="6"/>
                <c:pt idx="0">
                  <c:v>109</c:v>
                </c:pt>
                <c:pt idx="1">
                  <c:v>94</c:v>
                </c:pt>
                <c:pt idx="2">
                  <c:v>2</c:v>
                </c:pt>
                <c:pt idx="3">
                  <c:v>30</c:v>
                </c:pt>
                <c:pt idx="4">
                  <c:v>48</c:v>
                </c:pt>
                <c:pt idx="5" formatCode="#,##0">
                  <c:v>3078</c:v>
                </c:pt>
              </c:numCache>
            </c:numRef>
          </c:val>
          <c:extLst xmlns:c16r2="http://schemas.microsoft.com/office/drawing/2015/06/chart">
            <c:ext xmlns:c16="http://schemas.microsoft.com/office/drawing/2014/chart" uri="{C3380CC4-5D6E-409C-BE32-E72D297353CC}">
              <c16:uniqueId val="{00000000-08A6-4C92-8063-DD89AF1AAD72}"/>
            </c:ext>
          </c:extLst>
        </c:ser>
        <c:dLbls>
          <c:showLegendKey val="0"/>
          <c:showVal val="1"/>
          <c:showCatName val="0"/>
          <c:showSerName val="0"/>
          <c:showPercent val="0"/>
          <c:showBubbleSize val="0"/>
        </c:dLbls>
        <c:gapWidth val="100"/>
        <c:overlap val="-24"/>
        <c:axId val="224866304"/>
        <c:axId val="224868992"/>
      </c:barChart>
      <c:catAx>
        <c:axId val="22486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MX"/>
          </a:p>
        </c:txPr>
        <c:crossAx val="224868992"/>
        <c:crosses val="autoZero"/>
        <c:auto val="1"/>
        <c:lblAlgn val="ctr"/>
        <c:lblOffset val="100"/>
        <c:noMultiLvlLbl val="0"/>
      </c:catAx>
      <c:valAx>
        <c:axId val="2248689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4866304"/>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7B00BB1F-FFAA-4FF9-BE1A-9E8D2F8FF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xmlns="" id="{DFEE2C02-6BBA-4B4D-A871-3CADCE49F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EAC2FC-8AE8-4239-A989-2610AAC6E45F}" type="datetimeFigureOut">
              <a:rPr lang="es-MX" smtClean="0"/>
              <a:t>18/05/2021</a:t>
            </a:fld>
            <a:endParaRPr lang="es-MX"/>
          </a:p>
        </p:txBody>
      </p:sp>
      <p:sp>
        <p:nvSpPr>
          <p:cNvPr id="4" name="Marcador de pie de página 3">
            <a:extLst>
              <a:ext uri="{FF2B5EF4-FFF2-40B4-BE49-F238E27FC236}">
                <a16:creationId xmlns:a16="http://schemas.microsoft.com/office/drawing/2014/main" xmlns="" id="{B5BC2D37-4FAE-47C2-894E-11DE6016E8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xmlns="" id="{D6D4A30D-09AD-427B-8AFA-D56286FE5E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DEC53D-E285-44E9-80BE-0C2D6CF3CFBD}" type="slidenum">
              <a:rPr lang="es-MX" smtClean="0"/>
              <a:t>‹Nº›</a:t>
            </a:fld>
            <a:endParaRPr lang="es-MX"/>
          </a:p>
        </p:txBody>
      </p:sp>
    </p:spTree>
    <p:extLst>
      <p:ext uri="{BB962C8B-B14F-4D97-AF65-F5344CB8AC3E}">
        <p14:creationId xmlns:p14="http://schemas.microsoft.com/office/powerpoint/2010/main" val="1035292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005E3-CAFD-4B9A-BC01-809529F381DA}" type="datetimeFigureOut">
              <a:rPr lang="es-MX" smtClean="0"/>
              <a:t>18/05/2021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2D4F1-64E2-4968-961A-96E4328987B5}" type="slidenum">
              <a:rPr lang="es-MX" smtClean="0"/>
              <a:t>‹Nº›</a:t>
            </a:fld>
            <a:endParaRPr lang="es-MX"/>
          </a:p>
        </p:txBody>
      </p:sp>
    </p:spTree>
    <p:extLst>
      <p:ext uri="{BB962C8B-B14F-4D97-AF65-F5344CB8AC3E}">
        <p14:creationId xmlns:p14="http://schemas.microsoft.com/office/powerpoint/2010/main" val="41987530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795161" y="764704"/>
            <a:ext cx="4451860"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MX" dirty="0"/>
              <a:t>Fondo de Infraestructura Social  para las Entidades (FISE)</a:t>
            </a:r>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795161" y="764704"/>
            <a:ext cx="4451860"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MX" dirty="0"/>
              <a:t>Fondo de Infraestructura Social  para las Entidades (FISE)</a:t>
            </a:r>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4" y="128245"/>
            <a:ext cx="5357863"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2019 </a:t>
            </a: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3795161" y="764704"/>
            <a:ext cx="4451860"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MX" dirty="0"/>
              <a:t>Fondo de Infraestructura Social  para las Entidades (FISE)</a:t>
            </a:r>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rgbClr val="3D2E32"/>
          </a:solidFill>
          <a:effectLst>
            <a:outerShdw blurRad="38100" dist="38100" dir="2700000" algn="tl">
              <a:srgbClr val="000000">
                <a:alpha val="43137"/>
              </a:srgbClr>
            </a:outerShdw>
          </a:effectLst>
          <a:latin typeface="Montserrat Light" pitchFamily="2"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ntágono"/>
          <p:cNvSpPr/>
          <p:nvPr/>
        </p:nvSpPr>
        <p:spPr>
          <a:xfrm rot="5400000">
            <a:off x="-2201346" y="3951196"/>
            <a:ext cx="5040376"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4197486309"/>
              </p:ext>
            </p:extLst>
          </p:nvPr>
        </p:nvGraphicFramePr>
        <p:xfrm>
          <a:off x="683568" y="1628800"/>
          <a:ext cx="8280920" cy="4896544"/>
        </p:xfrm>
        <a:graphic>
          <a:graphicData uri="http://schemas.openxmlformats.org/drawingml/2006/table">
            <a:tbl>
              <a:tblPr firstRow="1" bandRow="1">
                <a:effectLst/>
                <a:tableStyleId>{5C22544A-7EE6-4342-B048-85BDC9FD1C3A}</a:tableStyleId>
              </a:tblPr>
              <a:tblGrid>
                <a:gridCol w="8280920">
                  <a:extLst>
                    <a:ext uri="{9D8B030D-6E8A-4147-A177-3AD203B41FA5}">
                      <a16:colId xmlns:a16="http://schemas.microsoft.com/office/drawing/2014/main" xmlns="" val="20000"/>
                    </a:ext>
                  </a:extLst>
                </a:gridCol>
              </a:tblGrid>
              <a:tr h="4896544">
                <a:tc>
                  <a:txBody>
                    <a:bodyPr/>
                    <a:lstStyle/>
                    <a:p>
                      <a:pPr algn="just"/>
                      <a:r>
                        <a:rPr lang="es-MX" sz="1100" b="0" dirty="0">
                          <a:solidFill>
                            <a:srgbClr val="3D2E32"/>
                          </a:solidFill>
                          <a:latin typeface="Montserrat Light" pitchFamily="50" charset="0"/>
                        </a:rPr>
                        <a:t>El Fondo para la Infraestructura Social para las Entidades (FISE) es parte de del FAIS y este se destina  exclusivamente al financiamiento de obras, acciones sociales básicas y a inversiones que beneficien directamente a población en pobreza extrema, localidades con alto o muy alto nivel de rezago social y en las zonas de atención prioritaria (ZAP) (Art. 33 de la LCF). Los gobiernos locales deben utilizar los recursos de FAIS para la realización de obras y acciones que atiendan prioritariamente las carencias sociales y, para incidir en éstas, las entidades deberán llevar a cabo los proyectos que estén previstos en el catálogo del FAIS. Para la  realización de proyectos con recursos del FISE al menos 30% de los recursos deberán invertir en las ZAP, ya sean urbanas o rurales. El resto de los recursos se invertirán  en los  municipios con los dos mayores grados de rezago social, o bien,  utilizando el criterio de pobreza extrema (Numeral 2.3 inciso A, lineamientos FAIS).</a:t>
                      </a:r>
                    </a:p>
                    <a:p>
                      <a:pPr algn="just"/>
                      <a:endParaRPr lang="es-MX" sz="1100" b="0" dirty="0">
                        <a:solidFill>
                          <a:srgbClr val="3D2E32"/>
                        </a:solidFill>
                        <a:latin typeface="Montserrat Light" pitchFamily="50" charset="0"/>
                      </a:endParaRPr>
                    </a:p>
                    <a:p>
                      <a:pPr algn="just"/>
                      <a:r>
                        <a:rPr lang="es-MX" sz="1100" b="0" dirty="0">
                          <a:solidFill>
                            <a:srgbClr val="3D2E32"/>
                          </a:solidFill>
                          <a:latin typeface="Montserrat Light" pitchFamily="50" charset="0"/>
                        </a:rPr>
                        <a:t>El FAIS cuenta con recursos equivalentes al 2.5294 por ciento de la Recaudación  Federal participable y se divide en dos: El Fondo para la Infraestructura Social de las Entidades (FISE)  y el Fondo para la Infraestructura  Social Municipal y de las Demarcaciones Territoriales del Distrito Federal FISMDF).</a:t>
                      </a:r>
                    </a:p>
                    <a:p>
                      <a:pPr algn="just"/>
                      <a:endParaRPr lang="es-MX" sz="1100" b="0" dirty="0">
                        <a:solidFill>
                          <a:srgbClr val="3D2E32"/>
                        </a:solidFill>
                        <a:latin typeface="Montserrat Light" pitchFamily="50" charset="0"/>
                      </a:endParaRPr>
                    </a:p>
                    <a:p>
                      <a:pPr algn="just"/>
                      <a:r>
                        <a:rPr lang="es-MX" sz="1100" b="0" dirty="0">
                          <a:solidFill>
                            <a:srgbClr val="3D2E32"/>
                          </a:solidFill>
                          <a:latin typeface="Montserrat Light" pitchFamily="50" charset="0"/>
                        </a:rPr>
                        <a:t>Los recursos del FISE, equivalentes al 0.3066 porciento de la recaudación Federal participable, se deben destinar a obras y acciones que beneficien preferentemente a la población  de los  municipios, demarcaciones territoriales y localidades que presenten mayores niveles de rezago social y pobreza extrema en la entidad.</a:t>
                      </a:r>
                    </a:p>
                    <a:p>
                      <a:pPr algn="just"/>
                      <a:endParaRPr lang="es-MX" sz="11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pic>
        <p:nvPicPr>
          <p:cNvPr id="1026" name="Picture 2" descr="No hay ninguna descripción de la foto disponible.">
            <a:extLst>
              <a:ext uri="{FF2B5EF4-FFF2-40B4-BE49-F238E27FC236}">
                <a16:creationId xmlns:a16="http://schemas.microsoft.com/office/drawing/2014/main" xmlns="" id="{98163EC0-F763-411E-B64E-9D1B178979DA}"/>
              </a:ext>
            </a:extLst>
          </p:cNvPr>
          <p:cNvPicPr>
            <a:picLocks noChangeAspect="1" noChangeArrowheads="1"/>
          </p:cNvPicPr>
          <p:nvPr/>
        </p:nvPicPr>
        <p:blipFill>
          <a:blip r:embed="rId3"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xmlns="" id="{3BB9C773-FC5D-44B0-A55E-E83D39110265}"/>
              </a:ext>
            </a:extLst>
          </p:cNvPr>
          <p:cNvSpPr>
            <a:spLocks noGrp="1"/>
          </p:cNvSpPr>
          <p:nvPr>
            <p:ph type="sldNum" sz="quarter" idx="4"/>
          </p:nvPr>
        </p:nvSpPr>
        <p:spPr/>
        <p:txBody>
          <a:bodyPr/>
          <a:lstStyle/>
          <a:p>
            <a:fld id="{34762513-7D76-44F4-A4EB-02F5BA9AE113}" type="slidenum">
              <a:rPr lang="es-MX" smtClean="0"/>
              <a:t>1</a:t>
            </a:fld>
            <a:endParaRPr lang="es-MX" dirty="0"/>
          </a:p>
        </p:txBody>
      </p:sp>
      <p:sp>
        <p:nvSpPr>
          <p:cNvPr id="7" name="3 CuadroTexto">
            <a:extLst>
              <a:ext uri="{FF2B5EF4-FFF2-40B4-BE49-F238E27FC236}">
                <a16:creationId xmlns:a16="http://schemas.microsoft.com/office/drawing/2014/main" xmlns="" id="{FCD9EFD6-6602-44BC-B9B6-B49F90609B63}"/>
              </a:ext>
            </a:extLst>
          </p:cNvPr>
          <p:cNvSpPr txBox="1"/>
          <p:nvPr/>
        </p:nvSpPr>
        <p:spPr>
          <a:xfrm rot="16200000">
            <a:off x="-1674530" y="3830017"/>
            <a:ext cx="3966504"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Programa</a:t>
            </a:r>
          </a:p>
        </p:txBody>
      </p:sp>
      <p:sp>
        <p:nvSpPr>
          <p:cNvPr id="4" name="3 Título"/>
          <p:cNvSpPr>
            <a:spLocks noGrp="1"/>
          </p:cNvSpPr>
          <p:nvPr>
            <p:ph type="title"/>
          </p:nvPr>
        </p:nvSpPr>
        <p:spPr>
          <a:xfrm>
            <a:off x="3795161" y="764704"/>
            <a:ext cx="4451860" cy="276999"/>
          </a:xfrm>
        </p:spPr>
        <p:txBody>
          <a:bodyPr/>
          <a:lstStyle/>
          <a:p>
            <a:r>
              <a:rPr lang="es-ES" dirty="0"/>
              <a:t>Fondo de Infraestructura Social  para las Entidades (FISE</a:t>
            </a:r>
            <a:r>
              <a:rPr lang="es-ES" dirty="0" smtClean="0"/>
              <a:t>)</a:t>
            </a:r>
            <a:endParaRPr lang="es-MX" dirty="0"/>
          </a:p>
        </p:txBody>
      </p:sp>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314655" y="3837888"/>
            <a:ext cx="5266992"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462555697"/>
              </p:ext>
            </p:extLst>
          </p:nvPr>
        </p:nvGraphicFramePr>
        <p:xfrm>
          <a:off x="755576" y="1808832"/>
          <a:ext cx="8227426" cy="4788520"/>
        </p:xfrm>
        <a:graphic>
          <a:graphicData uri="http://schemas.openxmlformats.org/drawingml/2006/table">
            <a:tbl>
              <a:tblPr firstRow="1" bandRow="1">
                <a:effectLst/>
                <a:tableStyleId>{5C22544A-7EE6-4342-B048-85BDC9FD1C3A}</a:tableStyleId>
              </a:tblPr>
              <a:tblGrid>
                <a:gridCol w="8227426">
                  <a:extLst>
                    <a:ext uri="{9D8B030D-6E8A-4147-A177-3AD203B41FA5}">
                      <a16:colId xmlns:a16="http://schemas.microsoft.com/office/drawing/2014/main" xmlns="" val="20000"/>
                    </a:ext>
                  </a:extLst>
                </a:gridCol>
              </a:tblGrid>
              <a:tr h="478852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000" b="0" dirty="0">
                          <a:solidFill>
                            <a:srgbClr val="3D2E32"/>
                          </a:solidFill>
                          <a:latin typeface="Montserrat Light" pitchFamily="50" charset="0"/>
                        </a:rPr>
                        <a:t>En cuanto al indicador de la disminución de la población en pobreza moderada se tiene un porcentaje de 28.2% de acuerdo con lo registrado durante el año 2018 registrándose un aumento del 0.3% en comparación con el año 2016 que se tenia el  27.9%  siendo el 2016 un año donde se logro la disminución de dicho índice, ya que para el 2014 se contaba con 34.1% de personas e situación de pobreza moderada, en cuanto a la pobreza extrema en Sinaloa para el año 2019 se tenia un porcentaje de 2.7% registrado en el año 2018, para el año 2016 era de 2.9% por lo que se observa una reducción del 0.2%, y en 2014 el nivel de pobreza extrema era de 5.3%  que en la escala de tiempo se han logrado avances de disminución por 2.6%.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000" b="0" dirty="0">
                        <a:solidFill>
                          <a:srgbClr val="3D2E32"/>
                        </a:solidFill>
                        <a:latin typeface="Montserrat Light" pitchFamily="50"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000" b="0" dirty="0">
                          <a:solidFill>
                            <a:srgbClr val="3D2E32"/>
                          </a:solidFill>
                          <a:latin typeface="Montserrat Light" pitchFamily="50" charset="0"/>
                        </a:rPr>
                        <a:t>En personas con carencia por calidad y espacios de la vivienda en Sinaloa para el ejercicio fiscal 2019, se tenia un porcentaje de 8.5% en el año 2018, que si se compara con lo obtenido en el 2016 que era de 11.3% se logro una disminución del 2.8%, al igual que si se compara con el año 2014 con 10.8% la disminución registrada es de 2.3%.</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000" b="0" dirty="0">
                          <a:solidFill>
                            <a:srgbClr val="3D2E32"/>
                          </a:solidFill>
                          <a:latin typeface="Montserrat Light" pitchFamily="50" charset="0"/>
                        </a:rPr>
                        <a:t>Para los servicios básicos en la vivienda se tiene un registro de 14.9% para el 2018, para el año 2016 se tenia un porcentaje de 12.8% de personas en esa situación, teniendo un aumento del 2.1%, en cuanto a lo registrado en el 2014 que es de 18% se observa una disminución de 3.1% durante ese periodo.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000" b="0" dirty="0">
                          <a:solidFill>
                            <a:srgbClr val="3D2E32"/>
                          </a:solidFill>
                          <a:latin typeface="Montserrat Light" pitchFamily="50"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000" b="0" dirty="0">
                        <a:solidFill>
                          <a:srgbClr val="3D2E32"/>
                        </a:solidFill>
                        <a:latin typeface="Montserrat Light" pitchFamily="50"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000" b="0" dirty="0">
                        <a:solidFill>
                          <a:srgbClr val="3D2E32"/>
                        </a:solidFill>
                        <a:latin typeface="Montserrat Light" pitchFamily="50"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000" b="0" dirty="0">
                        <a:solidFill>
                          <a:srgbClr val="3D2E32"/>
                        </a:solidFill>
                        <a:latin typeface="Montserrat Light" pitchFamily="50" charset="0"/>
                      </a:endParaRPr>
                    </a:p>
                    <a:p>
                      <a:pPr algn="just"/>
                      <a:endParaRPr lang="es-MX" sz="1000" b="0" dirty="0">
                        <a:solidFill>
                          <a:srgbClr val="3D2E32"/>
                        </a:solidFill>
                        <a:latin typeface="Montserrat Light" pitchFamily="50" charset="0"/>
                      </a:endParaRPr>
                    </a:p>
                    <a:p>
                      <a:pPr algn="just"/>
                      <a:endParaRPr lang="es-MX" sz="1000" b="0" dirty="0">
                        <a:solidFill>
                          <a:srgbClr val="3D2E32"/>
                        </a:solidFill>
                        <a:latin typeface="Montserrat Light" pitchFamily="50" charset="0"/>
                      </a:endParaRPr>
                    </a:p>
                    <a:p>
                      <a:pPr algn="just"/>
                      <a:endParaRPr lang="es-MX" sz="10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0"/>
                  </a:ext>
                </a:extLst>
              </a:tr>
            </a:tbl>
          </a:graphicData>
        </a:graphic>
      </p:graphicFrame>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¿Cuáles son los resultados del Programa y cómo los mide?</a:t>
            </a:r>
          </a:p>
        </p:txBody>
      </p:sp>
      <p:graphicFrame>
        <p:nvGraphicFramePr>
          <p:cNvPr id="10" name="Gráfico 9">
            <a:extLst>
              <a:ext uri="{FF2B5EF4-FFF2-40B4-BE49-F238E27FC236}">
                <a16:creationId xmlns:a16="http://schemas.microsoft.com/office/drawing/2014/main" xmlns="" id="{134D7BC3-2A21-4C99-95CD-A40D4C5AEAA3}"/>
              </a:ext>
            </a:extLst>
          </p:cNvPr>
          <p:cNvGraphicFramePr/>
          <p:nvPr>
            <p:extLst>
              <p:ext uri="{D42A27DB-BD31-4B8C-83A1-F6EECF244321}">
                <p14:modId xmlns:p14="http://schemas.microsoft.com/office/powerpoint/2010/main" val="196044958"/>
              </p:ext>
            </p:extLst>
          </p:nvPr>
        </p:nvGraphicFramePr>
        <p:xfrm>
          <a:off x="3736307" y="3933056"/>
          <a:ext cx="5255754" cy="2493987"/>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No hay ninguna descripción de la foto disponible.">
            <a:extLst>
              <a:ext uri="{FF2B5EF4-FFF2-40B4-BE49-F238E27FC236}">
                <a16:creationId xmlns:a16="http://schemas.microsoft.com/office/drawing/2014/main" xmlns="" id="{45816335-E310-4147-9E89-715287596DDD}"/>
              </a:ext>
            </a:extLst>
          </p:cNvPr>
          <p:cNvPicPr>
            <a:picLocks noChangeAspect="1" noChangeArrowheads="1"/>
          </p:cNvPicPr>
          <p:nvPr/>
        </p:nvPicPr>
        <p:blipFill>
          <a:blip r:embed="rId4"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xmlns="" id="{4E00A9AD-3A0F-4295-B48D-15D02ACC4612}"/>
              </a:ext>
            </a:extLst>
          </p:cNvPr>
          <p:cNvSpPr>
            <a:spLocks noGrp="1"/>
          </p:cNvSpPr>
          <p:nvPr>
            <p:ph type="sldNum" sz="quarter" idx="4"/>
          </p:nvPr>
        </p:nvSpPr>
        <p:spPr/>
        <p:txBody>
          <a:bodyPr/>
          <a:lstStyle/>
          <a:p>
            <a:fld id="{34762513-7D76-44F4-A4EB-02F5BA9AE113}" type="slidenum">
              <a:rPr lang="es-MX" sz="1050" smtClean="0"/>
              <a:t>2</a:t>
            </a:fld>
            <a:endParaRPr lang="es-MX" sz="1050" dirty="0"/>
          </a:p>
        </p:txBody>
      </p:sp>
      <p:graphicFrame>
        <p:nvGraphicFramePr>
          <p:cNvPr id="15" name="Gráfico 14">
            <a:extLst>
              <a:ext uri="{FF2B5EF4-FFF2-40B4-BE49-F238E27FC236}">
                <a16:creationId xmlns:a16="http://schemas.microsoft.com/office/drawing/2014/main" xmlns="" id="{82709205-44FC-49E8-B3B4-1514D83C1671}"/>
              </a:ext>
            </a:extLst>
          </p:cNvPr>
          <p:cNvGraphicFramePr/>
          <p:nvPr>
            <p:extLst>
              <p:ext uri="{D42A27DB-BD31-4B8C-83A1-F6EECF244321}">
                <p14:modId xmlns:p14="http://schemas.microsoft.com/office/powerpoint/2010/main" val="3991324490"/>
              </p:ext>
            </p:extLst>
          </p:nvPr>
        </p:nvGraphicFramePr>
        <p:xfrm>
          <a:off x="634281" y="4084217"/>
          <a:ext cx="3192016" cy="2392041"/>
        </p:xfrm>
        <a:graphic>
          <a:graphicData uri="http://schemas.openxmlformats.org/drawingml/2006/chart">
            <c:chart xmlns:c="http://schemas.openxmlformats.org/drawingml/2006/chart" xmlns:r="http://schemas.openxmlformats.org/officeDocument/2006/relationships" r:id="rId5"/>
          </a:graphicData>
        </a:graphic>
      </p:graphicFrame>
      <p:sp>
        <p:nvSpPr>
          <p:cNvPr id="8" name="4 CuadroTexto">
            <a:extLst>
              <a:ext uri="{FF2B5EF4-FFF2-40B4-BE49-F238E27FC236}">
                <a16:creationId xmlns:a16="http://schemas.microsoft.com/office/drawing/2014/main" xmlns="" id="{D0CA7876-7C0C-41C1-9B2C-52273F5E3173}"/>
              </a:ext>
            </a:extLst>
          </p:cNvPr>
          <p:cNvSpPr txBox="1"/>
          <p:nvPr/>
        </p:nvSpPr>
        <p:spPr>
          <a:xfrm rot="16200000">
            <a:off x="-556182" y="3301430"/>
            <a:ext cx="175005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5" name="4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237679430"/>
              </p:ext>
            </p:extLst>
          </p:nvPr>
        </p:nvGraphicFramePr>
        <p:xfrm>
          <a:off x="670996" y="1790291"/>
          <a:ext cx="8293495" cy="4684839"/>
        </p:xfrm>
        <a:graphic>
          <a:graphicData uri="http://schemas.openxmlformats.org/drawingml/2006/table">
            <a:tbl>
              <a:tblPr firstRow="1" bandRow="1">
                <a:effectLst/>
                <a:tableStyleId>{5C22544A-7EE6-4342-B048-85BDC9FD1C3A}</a:tableStyleId>
              </a:tblPr>
              <a:tblGrid>
                <a:gridCol w="2182510">
                  <a:extLst>
                    <a:ext uri="{9D8B030D-6E8A-4147-A177-3AD203B41FA5}">
                      <a16:colId xmlns:a16="http://schemas.microsoft.com/office/drawing/2014/main" xmlns="" val="20000"/>
                    </a:ext>
                  </a:extLst>
                </a:gridCol>
                <a:gridCol w="800269">
                  <a:extLst>
                    <a:ext uri="{9D8B030D-6E8A-4147-A177-3AD203B41FA5}">
                      <a16:colId xmlns:a16="http://schemas.microsoft.com/office/drawing/2014/main" xmlns="" val="20001"/>
                    </a:ext>
                  </a:extLst>
                </a:gridCol>
                <a:gridCol w="2655358">
                  <a:extLst>
                    <a:ext uri="{9D8B030D-6E8A-4147-A177-3AD203B41FA5}">
                      <a16:colId xmlns:a16="http://schemas.microsoft.com/office/drawing/2014/main" xmlns="" val="20002"/>
                    </a:ext>
                  </a:extLst>
                </a:gridCol>
                <a:gridCol w="2655358">
                  <a:extLst>
                    <a:ext uri="{9D8B030D-6E8A-4147-A177-3AD203B41FA5}">
                      <a16:colId xmlns:a16="http://schemas.microsoft.com/office/drawing/2014/main" xmlns="" val="2543027504"/>
                    </a:ext>
                  </a:extLst>
                </a:gridCol>
              </a:tblGrid>
              <a:tr h="925323">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000" b="0" baseline="0" dirty="0">
                          <a:solidFill>
                            <a:srgbClr val="3D2E32"/>
                          </a:solidFill>
                          <a:latin typeface="Montserrat Light" pitchFamily="50" charset="0"/>
                        </a:rPr>
                        <a:t>A través de las acciones realizadas durante el ejercicio fiscal 2019 se busca brindarle una mejor calidad de vida a las personas que se encuentran en un estado de vulnerabilidad por carencias sociales, por lo que de acuerdo a los resultados de la medición de la pobreza 2018, el 30.9% de la población Sinaloense vivía en situación de pobreza, es decir, 946,900 personas aproximadamente, de los cuales el 28.2% cerca de 864,600 personas estaba en situación de pobreza moderada, mientras que el 2.7% de la población alrededor de 82,300 personas se encontraban en situación de pobreza extrema.</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lnL w="12700" cmpd="sng">
                      <a:noFill/>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88792">
                <a:tc gridSpan="2">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lnL w="28575" cap="flat" cmpd="sng" algn="ctr">
                      <a:solidFill>
                        <a:schemeClr val="bg1"/>
                      </a:solidFill>
                      <a:prstDash val="solid"/>
                      <a:round/>
                      <a:headEnd type="none" w="med" len="med"/>
                      <a:tailEnd type="none" w="med" len="med"/>
                    </a:ln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de la Cobertura</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Evolución de la Cobertura</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2"/>
                  </a:ext>
                </a:extLst>
              </a:tr>
              <a:tr h="288792">
                <a:tc>
                  <a:txBody>
                    <a:bodyPr/>
                    <a:lstStyle/>
                    <a:p>
                      <a:pPr algn="just"/>
                      <a:r>
                        <a:rPr lang="es-MX" sz="1000" b="0" dirty="0">
                          <a:solidFill>
                            <a:srgbClr val="3D2E32"/>
                          </a:solidFill>
                          <a:latin typeface="Montserrat Light" pitchFamily="50" charset="0"/>
                        </a:rPr>
                        <a:t>Municipios                18</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9" gridSpan="2">
                  <a:txBody>
                    <a:bodyPr/>
                    <a:lstStyle/>
                    <a:p>
                      <a:pPr algn="ctr"/>
                      <a:endParaRPr lang="es-MX" sz="1000" b="1"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9" hMerge="1">
                  <a:txBody>
                    <a:bodyPr/>
                    <a:lstStyle/>
                    <a:p>
                      <a:endParaRPr lang="es-MX"/>
                    </a:p>
                  </a:txBody>
                  <a:tcPr/>
                </a:tc>
                <a:extLst>
                  <a:ext uri="{0D108BD9-81ED-4DB2-BD59-A6C34878D82A}">
                    <a16:rowId xmlns:a16="http://schemas.microsoft.com/office/drawing/2014/main" xmlns="" val="10003"/>
                  </a:ext>
                </a:extLst>
              </a:tr>
              <a:tr h="288792">
                <a:tc>
                  <a:txBody>
                    <a:bodyPr/>
                    <a:lstStyle/>
                    <a:p>
                      <a:pPr algn="just"/>
                      <a:r>
                        <a:rPr lang="es-MX" sz="1000" b="0" dirty="0">
                          <a:solidFill>
                            <a:srgbClr val="3D2E32"/>
                          </a:solidFill>
                          <a:latin typeface="Montserrat Light" pitchFamily="50" charset="0"/>
                        </a:rPr>
                        <a:t>Localidades            N/D</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4"/>
                  </a:ext>
                </a:extLst>
              </a:tr>
              <a:tr h="288792">
                <a:tc gridSpan="2">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gridSpan="2" vMerge="1">
                  <a:txBody>
                    <a:bodyPr/>
                    <a:lstStyle/>
                    <a:p>
                      <a:endParaRPr lang="es-MX"/>
                    </a:p>
                  </a:txBody>
                  <a:tcPr>
                    <a:lnL w="28575" cap="flat" cmpd="sng" algn="ctr">
                      <a:solidFill>
                        <a:schemeClr val="bg1"/>
                      </a:solidFill>
                      <a:prstDash val="solid"/>
                      <a:round/>
                      <a:headEnd type="none" w="med" len="med"/>
                      <a:tailEnd type="none" w="med" len="med"/>
                    </a:lnL>
                    <a:lnT w="12700" cmpd="sng">
                      <a:noFill/>
                    </a:lnT>
                  </a:tcPr>
                </a:tc>
                <a:tc hMerge="1" vMerge="1">
                  <a:txBody>
                    <a:bodyPr/>
                    <a:lstStyle/>
                    <a:p>
                      <a:endParaRPr lang="es-MX"/>
                    </a:p>
                  </a:txBody>
                  <a:tcPr/>
                </a:tc>
                <a:extLst>
                  <a:ext uri="{0D108BD9-81ED-4DB2-BD59-A6C34878D82A}">
                    <a16:rowId xmlns:a16="http://schemas.microsoft.com/office/drawing/2014/main" xmlns="" val="10007"/>
                  </a:ext>
                </a:extLst>
              </a:tr>
              <a:tr h="475659">
                <a:tc>
                  <a:txBody>
                    <a:bodyPr/>
                    <a:lstStyle/>
                    <a:p>
                      <a:pPr algn="just"/>
                      <a:r>
                        <a:rPr lang="es-MX" sz="1000" b="0" dirty="0">
                          <a:solidFill>
                            <a:srgbClr val="3D2E32"/>
                          </a:solidFill>
                          <a:latin typeface="Montserrat Light" pitchFamily="50" charset="0"/>
                        </a:rPr>
                        <a:t>Unidad de Medida </a:t>
                      </a:r>
                    </a:p>
                    <a:p>
                      <a:pPr algn="l"/>
                      <a:r>
                        <a:rPr lang="es-MX" sz="1000" b="0" dirty="0">
                          <a:solidFill>
                            <a:srgbClr val="3D2E32"/>
                          </a:solidFill>
                          <a:latin typeface="Montserrat Light" pitchFamily="50" charset="0"/>
                        </a:rPr>
                        <a:t>              PA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8"/>
                  </a:ext>
                </a:extLst>
              </a:tr>
              <a:tr h="288792">
                <a:tc gridSpan="2">
                  <a:txBody>
                    <a:bodyPr/>
                    <a:lstStyle/>
                    <a:p>
                      <a:pPr algn="ctr"/>
                      <a:r>
                        <a:rPr lang="es-MX" sz="1000" b="1" i="0" dirty="0">
                          <a:solidFill>
                            <a:srgbClr val="3D2E32"/>
                          </a:solidFill>
                          <a:effectLst>
                            <a:outerShdw blurRad="38100" dist="38100" dir="2700000" algn="tl">
                              <a:srgbClr val="000000">
                                <a:alpha val="43137"/>
                              </a:srgbClr>
                            </a:outerShdw>
                          </a:effectLst>
                          <a:latin typeface="Montserrat Light" pitchFamily="50" charset="0"/>
                        </a:rPr>
                        <a:t>Valor año anterior</a:t>
                      </a:r>
                      <a:r>
                        <a:rPr lang="es-MX" sz="1000" b="1" i="0" baseline="0" dirty="0">
                          <a:solidFill>
                            <a:srgbClr val="3D2E32"/>
                          </a:solidFill>
                          <a:effectLst>
                            <a:outerShdw blurRad="38100" dist="38100" dir="2700000" algn="tl">
                              <a:srgbClr val="000000">
                                <a:alpha val="43137"/>
                              </a:srgbClr>
                            </a:outerShdw>
                          </a:effectLst>
                          <a:latin typeface="Montserrat Light" pitchFamily="50" charset="0"/>
                        </a:rPr>
                        <a:t> (</a:t>
                      </a:r>
                      <a:r>
                        <a:rPr lang="es-MX" sz="1000" b="1" i="1" baseline="0" dirty="0">
                          <a:solidFill>
                            <a:srgbClr val="3D2E32"/>
                          </a:solidFill>
                          <a:effectLst>
                            <a:outerShdw blurRad="38100" dist="38100" dir="2700000" algn="tl">
                              <a:srgbClr val="000000">
                                <a:alpha val="43137"/>
                              </a:srgbClr>
                            </a:outerShdw>
                          </a:effectLst>
                          <a:latin typeface="Montserrat Light" pitchFamily="50" charset="0"/>
                        </a:rPr>
                        <a:t>2018</a:t>
                      </a:r>
                      <a:r>
                        <a:rPr lang="es-MX" sz="1000" b="1" i="0" baseline="0" dirty="0">
                          <a:solidFill>
                            <a:srgbClr val="3D2E32"/>
                          </a:solidFill>
                          <a:effectLst>
                            <a:outerShdw blurRad="38100" dist="38100" dir="2700000" algn="tl">
                              <a:srgbClr val="000000">
                                <a:alpha val="43137"/>
                              </a:srgbClr>
                            </a:outerShdw>
                          </a:effectLst>
                          <a:latin typeface="Montserrat Light" pitchFamily="50" charset="0"/>
                        </a:rPr>
                        <a:t>)</a:t>
                      </a:r>
                      <a:endParaRPr lang="es-MX" sz="1000" b="1" i="0" dirty="0">
                        <a:solidFill>
                          <a:srgbClr val="3D2E32"/>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9"/>
                  </a:ext>
                </a:extLst>
              </a:tr>
              <a:tr h="385785">
                <a:tc>
                  <a:txBody>
                    <a:bodyPr/>
                    <a:lstStyle/>
                    <a:p>
                      <a:pPr algn="l"/>
                      <a:r>
                        <a:rPr lang="es-MX" sz="1000" b="0" dirty="0">
                          <a:solidFill>
                            <a:srgbClr val="3D2E32"/>
                          </a:solidFill>
                          <a:latin typeface="Montserrat Light" pitchFamily="50" charset="0"/>
                        </a:rPr>
                        <a:t>Población</a:t>
                      </a:r>
                      <a:r>
                        <a:rPr lang="es-MX" sz="1000" b="0" baseline="0" dirty="0">
                          <a:solidFill>
                            <a:srgbClr val="3D2E32"/>
                          </a:solidFill>
                          <a:latin typeface="Montserrat Light" pitchFamily="50" charset="0"/>
                        </a:rPr>
                        <a:t> Potencial (</a:t>
                      </a:r>
                      <a:r>
                        <a:rPr lang="es-MX" sz="1000" b="0" i="1" baseline="0" dirty="0">
                          <a:solidFill>
                            <a:srgbClr val="3D2E32"/>
                          </a:solidFill>
                          <a:latin typeface="Montserrat Light" pitchFamily="50" charset="0"/>
                        </a:rPr>
                        <a:t>PP</a:t>
                      </a:r>
                      <a:r>
                        <a:rPr lang="es-MX" sz="1000" b="0" baseline="0" dirty="0">
                          <a:solidFill>
                            <a:srgbClr val="3D2E32"/>
                          </a:solidFill>
                          <a:latin typeface="Montserrat Light" pitchFamily="50" charset="0"/>
                        </a:rPr>
                        <a:t>)   </a:t>
                      </a:r>
                      <a:endParaRPr lang="es-MX" sz="10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1000" b="0" baseline="0" dirty="0">
                          <a:solidFill>
                            <a:srgbClr val="3D2E32"/>
                          </a:solidFill>
                          <a:latin typeface="Montserrat Light" pitchFamily="50" charset="0"/>
                        </a:rPr>
                        <a:t>946,900</a:t>
                      </a:r>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0"/>
                  </a:ext>
                </a:extLst>
              </a:tr>
              <a:tr h="385785">
                <a:tc>
                  <a:txBody>
                    <a:bodyPr/>
                    <a:lstStyle/>
                    <a:p>
                      <a:pPr algn="l"/>
                      <a:r>
                        <a:rPr lang="es-MX" sz="1000" b="0" dirty="0">
                          <a:solidFill>
                            <a:srgbClr val="3D2E32"/>
                          </a:solidFill>
                          <a:latin typeface="Montserrat Light" pitchFamily="50" charset="0"/>
                        </a:rPr>
                        <a:t>Población Objetivo (</a:t>
                      </a:r>
                      <a:r>
                        <a:rPr lang="es-MX" sz="1000" b="0" i="1" dirty="0">
                          <a:solidFill>
                            <a:srgbClr val="3D2E32"/>
                          </a:solidFill>
                          <a:latin typeface="Montserrat Light" pitchFamily="50" charset="0"/>
                        </a:rPr>
                        <a:t>PO</a:t>
                      </a:r>
                      <a:r>
                        <a:rPr lang="es-MX" sz="1000" b="0" dirty="0">
                          <a:solidFill>
                            <a:srgbClr val="3D2E32"/>
                          </a:solidFill>
                          <a:latin typeface="Montserrat Light" pitchFamily="50" charset="0"/>
                        </a:rPr>
                        <a:t>)</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1000" b="0" dirty="0">
                          <a:solidFill>
                            <a:srgbClr val="3D2E32"/>
                          </a:solidFill>
                          <a:latin typeface="Montserrat Light" pitchFamily="50" charset="0"/>
                        </a:rPr>
                        <a:t>866,826*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1"/>
                  </a:ext>
                </a:extLst>
              </a:tr>
              <a:tr h="385785">
                <a:tc>
                  <a:txBody>
                    <a:bodyPr/>
                    <a:lstStyle/>
                    <a:p>
                      <a:pPr algn="l"/>
                      <a:r>
                        <a:rPr lang="es-MX" sz="1000" b="0" dirty="0">
                          <a:solidFill>
                            <a:srgbClr val="3D2E32"/>
                          </a:solidFill>
                          <a:latin typeface="Montserrat Light" pitchFamily="50" charset="0"/>
                        </a:rPr>
                        <a:t>Población Atendida (</a:t>
                      </a:r>
                      <a:r>
                        <a:rPr lang="es-MX" sz="1000" b="0" i="1" dirty="0">
                          <a:solidFill>
                            <a:srgbClr val="3D2E32"/>
                          </a:solidFill>
                          <a:latin typeface="Montserrat Light" pitchFamily="50" charset="0"/>
                        </a:rPr>
                        <a:t>PA</a:t>
                      </a:r>
                      <a:r>
                        <a:rPr lang="es-MX" sz="1000" b="0" dirty="0">
                          <a:solidFill>
                            <a:srgbClr val="3D2E32"/>
                          </a:solidFill>
                          <a:latin typeface="Montserrat Light" pitchFamily="50" charset="0"/>
                        </a:rPr>
                        <a:t>)</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r>
                        <a:rPr lang="es-MX" sz="1000" b="0" dirty="0">
                          <a:solidFill>
                            <a:srgbClr val="3D2E32"/>
                          </a:solidFill>
                          <a:latin typeface="Montserrat Light" pitchFamily="50" charset="0"/>
                        </a:rPr>
                        <a:t>289,635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2"/>
                  </a:ext>
                </a:extLst>
              </a:tr>
              <a:tr h="682542">
                <a:tc>
                  <a:txBody>
                    <a:bodyPr/>
                    <a:lstStyle/>
                    <a:p>
                      <a:pPr algn="l"/>
                      <a:r>
                        <a:rPr lang="es-MX" sz="1000" b="0" dirty="0">
                          <a:solidFill>
                            <a:srgbClr val="3D2E32"/>
                          </a:solidFill>
                          <a:latin typeface="Montserrat Light" pitchFamily="50" charset="0"/>
                        </a:rPr>
                        <a:t>Población Atendida /                Población Objetivo</a:t>
                      </a:r>
                    </a:p>
                    <a:p>
                      <a:pPr algn="l"/>
                      <a:endParaRPr lang="es-MX" sz="10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0" dirty="0">
                          <a:solidFill>
                            <a:srgbClr val="3D2E32"/>
                          </a:solidFill>
                          <a:latin typeface="Montserrat Light" pitchFamily="50" charset="0"/>
                        </a:rPr>
                        <a:t>0.334 %</a:t>
                      </a:r>
                    </a:p>
                    <a:p>
                      <a:pPr algn="ctr"/>
                      <a:endParaRPr lang="es-MX" sz="1000" b="0" dirty="0">
                        <a:solidFill>
                          <a:srgbClr val="3D2E32"/>
                        </a:solidFill>
                        <a:latin typeface="Montserrat Light" pitchFamily="50" charset="0"/>
                      </a:endParaRPr>
                    </a:p>
                    <a:p>
                      <a:pPr algn="ctr"/>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13"/>
                  </a:ext>
                </a:extLst>
              </a:tr>
            </a:tbl>
          </a:graphicData>
        </a:graphic>
      </p:graphicFrame>
      <p:sp>
        <p:nvSpPr>
          <p:cNvPr id="4" name="3 Pentágono"/>
          <p:cNvSpPr/>
          <p:nvPr/>
        </p:nvSpPr>
        <p:spPr>
          <a:xfrm rot="5400000">
            <a:off x="-2196636" y="3951252"/>
            <a:ext cx="5040264"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3530737"/>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la Cobertura</a:t>
            </a:r>
          </a:p>
        </p:txBody>
      </p:sp>
      <p:sp>
        <p:nvSpPr>
          <p:cNvPr id="8" name="CuadroTexto 7">
            <a:extLst>
              <a:ext uri="{FF2B5EF4-FFF2-40B4-BE49-F238E27FC236}">
                <a16:creationId xmlns:a16="http://schemas.microsoft.com/office/drawing/2014/main" xmlns="" id="{B4DFA67A-098B-4B16-9992-0E7CFEA4AD57}"/>
              </a:ext>
            </a:extLst>
          </p:cNvPr>
          <p:cNvSpPr txBox="1"/>
          <p:nvPr/>
        </p:nvSpPr>
        <p:spPr>
          <a:xfrm>
            <a:off x="638486" y="6464949"/>
            <a:ext cx="8037969" cy="492443"/>
          </a:xfrm>
          <a:prstGeom prst="rect">
            <a:avLst/>
          </a:prstGeom>
          <a:noFill/>
        </p:spPr>
        <p:txBody>
          <a:bodyPr wrap="square" rtlCol="0">
            <a:spAutoFit/>
          </a:bodyPr>
          <a:lstStyle/>
          <a:p>
            <a:r>
              <a:rPr lang="es-MX" sz="800" b="0" dirty="0">
                <a:solidFill>
                  <a:srgbClr val="3D2E32"/>
                </a:solidFill>
                <a:latin typeface="Montserrat Light" pitchFamily="50" charset="0"/>
              </a:rPr>
              <a:t>*Estimaciones del Coneval de el Modelo Estadístico 2015 para la continuidad del MCS-ENIGH y la encuesta intercensal 2015.</a:t>
            </a:r>
          </a:p>
          <a:p>
            <a:endParaRPr lang="es-MX" dirty="0"/>
          </a:p>
        </p:txBody>
      </p:sp>
      <p:graphicFrame>
        <p:nvGraphicFramePr>
          <p:cNvPr id="12" name="Gráfico 11">
            <a:extLst>
              <a:ext uri="{FF2B5EF4-FFF2-40B4-BE49-F238E27FC236}">
                <a16:creationId xmlns:a16="http://schemas.microsoft.com/office/drawing/2014/main" xmlns="" id="{0406B61C-7F68-45F6-976C-A1D22D8A5028}"/>
              </a:ext>
            </a:extLst>
          </p:cNvPr>
          <p:cNvGraphicFramePr/>
          <p:nvPr>
            <p:extLst>
              <p:ext uri="{D42A27DB-BD31-4B8C-83A1-F6EECF244321}">
                <p14:modId xmlns:p14="http://schemas.microsoft.com/office/powerpoint/2010/main" val="2022170658"/>
              </p:ext>
            </p:extLst>
          </p:nvPr>
        </p:nvGraphicFramePr>
        <p:xfrm>
          <a:off x="3691384" y="3068960"/>
          <a:ext cx="2808312"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xmlns="" id="{03233ECC-3B1C-4178-936C-D32A056C913E}"/>
              </a:ext>
            </a:extLst>
          </p:cNvPr>
          <p:cNvSpPr txBox="1"/>
          <p:nvPr/>
        </p:nvSpPr>
        <p:spPr>
          <a:xfrm>
            <a:off x="6516216" y="3068960"/>
            <a:ext cx="2376264" cy="3323987"/>
          </a:xfrm>
          <a:prstGeom prst="rect">
            <a:avLst/>
          </a:prstGeom>
          <a:noFill/>
        </p:spPr>
        <p:txBody>
          <a:bodyPr wrap="square" rtlCol="0">
            <a:spAutoFit/>
          </a:bodyPr>
          <a:lstStyle/>
          <a:p>
            <a:pPr algn="just"/>
            <a:r>
              <a:rPr lang="es-MX" sz="1000" dirty="0">
                <a:latin typeface="Montserrat Light" panose="00000400000000000000" pitchFamily="50" charset="0"/>
              </a:rPr>
              <a:t>Para el ejercicio fiscal 2019, y de acuerdo a las normas y lineamientos del FAIS en Sinaloa se a avanzado en la implementación de programas y proyectos que lleven al desarrollo del estado y con ello brindar beneficios a la población con el combate a la disminución de la pobreza moderada y extrema, es por eso que se han realizado obras de pavimentación, construcción de techo firme, construcción de línea y red de distribución de  energía eléctrica, mejoramiento de agua potable y construcción de red de alcantarillado por lo que se logro beneficiar a</a:t>
            </a:r>
            <a:r>
              <a:rPr lang="es-MX" sz="1000" b="1" dirty="0">
                <a:latin typeface="Montserrat Light" panose="00000400000000000000" pitchFamily="50" charset="0"/>
              </a:rPr>
              <a:t> 289, 635 </a:t>
            </a:r>
            <a:r>
              <a:rPr lang="es-MX" sz="1000" dirty="0">
                <a:latin typeface="Montserrat Light" panose="00000400000000000000" pitchFamily="50" charset="0"/>
              </a:rPr>
              <a:t>personas pertenecientes a comunidades con un nivel medio y alto de marginación.</a:t>
            </a:r>
          </a:p>
        </p:txBody>
      </p:sp>
      <p:pic>
        <p:nvPicPr>
          <p:cNvPr id="14" name="Picture 2" descr="No hay ninguna descripción de la foto disponible.">
            <a:extLst>
              <a:ext uri="{FF2B5EF4-FFF2-40B4-BE49-F238E27FC236}">
                <a16:creationId xmlns:a16="http://schemas.microsoft.com/office/drawing/2014/main" xmlns="" id="{9EB20A77-6C05-408C-95D2-761B41650430}"/>
              </a:ext>
            </a:extLst>
          </p:cNvPr>
          <p:cNvPicPr>
            <a:picLocks noChangeAspect="1" noChangeArrowheads="1"/>
          </p:cNvPicPr>
          <p:nvPr/>
        </p:nvPicPr>
        <p:blipFill>
          <a:blip r:embed="rId4"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xmlns="" id="{002CA962-82EE-41CD-8436-D6252B5059EE}"/>
              </a:ext>
            </a:extLst>
          </p:cNvPr>
          <p:cNvSpPr>
            <a:spLocks noGrp="1"/>
          </p:cNvSpPr>
          <p:nvPr>
            <p:ph type="sldNum" sz="quarter" idx="4"/>
          </p:nvPr>
        </p:nvSpPr>
        <p:spPr/>
        <p:txBody>
          <a:bodyPr/>
          <a:lstStyle/>
          <a:p>
            <a:fld id="{34762513-7D76-44F4-A4EB-02F5BA9AE113}" type="slidenum">
              <a:rPr lang="es-MX" smtClean="0"/>
              <a:t>3</a:t>
            </a:fld>
            <a:endParaRPr lang="es-MX" dirty="0"/>
          </a:p>
        </p:txBody>
      </p:sp>
      <p:sp>
        <p:nvSpPr>
          <p:cNvPr id="9" name="8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9802107"/>
              </p:ext>
            </p:extLst>
          </p:nvPr>
        </p:nvGraphicFramePr>
        <p:xfrm>
          <a:off x="755913" y="1638982"/>
          <a:ext cx="8208914" cy="4847955"/>
        </p:xfrm>
        <a:graphic>
          <a:graphicData uri="http://schemas.openxmlformats.org/drawingml/2006/table">
            <a:tbl>
              <a:tblPr firstRow="1" bandRow="1">
                <a:effectLst/>
                <a:tableStyleId>{5C22544A-7EE6-4342-B048-85BDC9FD1C3A}</a:tableStyleId>
              </a:tblPr>
              <a:tblGrid>
                <a:gridCol w="4248473">
                  <a:extLst>
                    <a:ext uri="{9D8B030D-6E8A-4147-A177-3AD203B41FA5}">
                      <a16:colId xmlns:a16="http://schemas.microsoft.com/office/drawing/2014/main" xmlns="" val="20000"/>
                    </a:ext>
                  </a:extLst>
                </a:gridCol>
                <a:gridCol w="3960441">
                  <a:extLst>
                    <a:ext uri="{9D8B030D-6E8A-4147-A177-3AD203B41FA5}">
                      <a16:colId xmlns:a16="http://schemas.microsoft.com/office/drawing/2014/main" xmlns="" val="1876196941"/>
                    </a:ext>
                  </a:extLst>
                </a:gridCol>
              </a:tblGrid>
              <a:tr h="1621823">
                <a:tc gridSpan="2">
                  <a:txBody>
                    <a:bodyPr/>
                    <a:lstStyle/>
                    <a:p>
                      <a:pPr algn="just"/>
                      <a:r>
                        <a:rPr lang="es-MX" sz="1100" b="0" baseline="0" dirty="0">
                          <a:solidFill>
                            <a:schemeClr val="tx1"/>
                          </a:solidFill>
                          <a:latin typeface="Montserrat Light" pitchFamily="50" charset="0"/>
                        </a:rPr>
                        <a:t>El Fondo de Infraestructura Social para las Entidades (FAIS)  aporta directamente al indicador sectorial Desarrollo Social, por lo que se procura garantizar la disminución del índice poblacional de personas con carencias sociales, principalmente en carencias de calidad y espacios de vivienda por lo que se trata de llegar a las comunidades con mayor índice de marginación para llevar a cabo obras que puedan mejorar la calidad de vida de las personas.</a:t>
                      </a:r>
                    </a:p>
                    <a:p>
                      <a:pPr algn="just"/>
                      <a:endParaRPr lang="es-MX" sz="1100" b="0" baseline="0" dirty="0">
                        <a:solidFill>
                          <a:schemeClr val="tx1"/>
                        </a:solidFill>
                        <a:latin typeface="Montserrat Light" pitchFamily="50" charset="0"/>
                      </a:endParaRPr>
                    </a:p>
                    <a:p>
                      <a:pPr algn="just"/>
                      <a:r>
                        <a:rPr lang="es-MX" sz="1100" b="0" baseline="0" dirty="0">
                          <a:solidFill>
                            <a:schemeClr val="tx1"/>
                          </a:solidFill>
                          <a:latin typeface="Montserrat Light" pitchFamily="50" charset="0"/>
                        </a:rPr>
                        <a:t>Por lo que durante el 2019 se realizaron </a:t>
                      </a:r>
                      <a:r>
                        <a:rPr lang="es-MX" sz="1100" b="1" baseline="0" dirty="0">
                          <a:solidFill>
                            <a:schemeClr val="tx1"/>
                          </a:solidFill>
                          <a:latin typeface="Montserrat Light" pitchFamily="50" charset="0"/>
                        </a:rPr>
                        <a:t>237</a:t>
                      </a:r>
                      <a:r>
                        <a:rPr lang="es-MX" sz="1100" b="0" baseline="0" dirty="0">
                          <a:solidFill>
                            <a:schemeClr val="tx1"/>
                          </a:solidFill>
                          <a:latin typeface="Montserrat Light" pitchFamily="50" charset="0"/>
                        </a:rPr>
                        <a:t> obras de servicios básicos, de las cuales </a:t>
                      </a:r>
                      <a:r>
                        <a:rPr lang="es-MX" sz="1100" b="1" baseline="0" dirty="0">
                          <a:solidFill>
                            <a:schemeClr val="tx1"/>
                          </a:solidFill>
                          <a:latin typeface="Montserrat Light" pitchFamily="50" charset="0"/>
                        </a:rPr>
                        <a:t>109</a:t>
                      </a:r>
                      <a:r>
                        <a:rPr lang="es-MX" sz="1100" b="0" baseline="0" dirty="0">
                          <a:solidFill>
                            <a:schemeClr val="tx1"/>
                          </a:solidFill>
                          <a:latin typeface="Montserrat Light" pitchFamily="50" charset="0"/>
                        </a:rPr>
                        <a:t> corresponden a obras de agua potable, </a:t>
                      </a:r>
                      <a:r>
                        <a:rPr lang="es-MX" sz="1100" b="1" baseline="0" dirty="0">
                          <a:solidFill>
                            <a:schemeClr val="tx1"/>
                          </a:solidFill>
                          <a:latin typeface="Montserrat Light" pitchFamily="50" charset="0"/>
                        </a:rPr>
                        <a:t>94</a:t>
                      </a:r>
                      <a:r>
                        <a:rPr lang="es-MX" sz="1100" b="0" baseline="0" dirty="0">
                          <a:solidFill>
                            <a:schemeClr val="tx1"/>
                          </a:solidFill>
                          <a:latin typeface="Montserrat Light" pitchFamily="50" charset="0"/>
                        </a:rPr>
                        <a:t> obras de alcantarillado, </a:t>
                      </a:r>
                      <a:r>
                        <a:rPr lang="es-MX" sz="1100" b="1" baseline="0" dirty="0">
                          <a:solidFill>
                            <a:schemeClr val="tx1"/>
                          </a:solidFill>
                          <a:latin typeface="Montserrat Light" pitchFamily="50" charset="0"/>
                        </a:rPr>
                        <a:t>2</a:t>
                      </a:r>
                      <a:r>
                        <a:rPr lang="es-MX" sz="1100" b="0" baseline="0" dirty="0">
                          <a:solidFill>
                            <a:schemeClr val="tx1"/>
                          </a:solidFill>
                          <a:latin typeface="Montserrat Light" pitchFamily="50" charset="0"/>
                        </a:rPr>
                        <a:t> obas de drenaje pluvial, </a:t>
                      </a:r>
                      <a:r>
                        <a:rPr lang="es-MX" sz="1100" b="1" baseline="0" dirty="0">
                          <a:solidFill>
                            <a:schemeClr val="tx1"/>
                          </a:solidFill>
                          <a:latin typeface="Montserrat Light" pitchFamily="50" charset="0"/>
                        </a:rPr>
                        <a:t>30</a:t>
                      </a:r>
                      <a:r>
                        <a:rPr lang="es-MX" sz="1100" b="0" baseline="0" dirty="0">
                          <a:solidFill>
                            <a:schemeClr val="tx1"/>
                          </a:solidFill>
                          <a:latin typeface="Montserrat Light" pitchFamily="50" charset="0"/>
                        </a:rPr>
                        <a:t> de electrificación y </a:t>
                      </a:r>
                      <a:r>
                        <a:rPr lang="es-MX" sz="1100" b="1" baseline="0" dirty="0">
                          <a:solidFill>
                            <a:schemeClr val="tx1"/>
                          </a:solidFill>
                          <a:latin typeface="Montserrat Light" pitchFamily="50" charset="0"/>
                        </a:rPr>
                        <a:t>2</a:t>
                      </a:r>
                      <a:r>
                        <a:rPr lang="es-MX" sz="1100" b="0" baseline="0" dirty="0">
                          <a:solidFill>
                            <a:schemeClr val="tx1"/>
                          </a:solidFill>
                          <a:latin typeface="Montserrat Light" pitchFamily="50" charset="0"/>
                        </a:rPr>
                        <a:t> obras de pavimentación, de la misma manera se llevaron a cabo </a:t>
                      </a:r>
                      <a:r>
                        <a:rPr lang="es-MX" sz="1100" b="1" baseline="0" dirty="0">
                          <a:solidFill>
                            <a:schemeClr val="tx1"/>
                          </a:solidFill>
                          <a:latin typeface="Montserrat Light" pitchFamily="50" charset="0"/>
                        </a:rPr>
                        <a:t>3, 197</a:t>
                      </a:r>
                      <a:r>
                        <a:rPr lang="es-MX" sz="1100" b="0" baseline="0" dirty="0">
                          <a:solidFill>
                            <a:schemeClr val="tx1"/>
                          </a:solidFill>
                          <a:latin typeface="Montserrat Light" pitchFamily="50" charset="0"/>
                        </a:rPr>
                        <a:t> obras de vivienda, las cuales se traducen en </a:t>
                      </a:r>
                      <a:r>
                        <a:rPr lang="es-MX" sz="1100" b="1" baseline="0" dirty="0">
                          <a:solidFill>
                            <a:schemeClr val="tx1"/>
                          </a:solidFill>
                          <a:latin typeface="Montserrat Light" pitchFamily="50" charset="0"/>
                        </a:rPr>
                        <a:t>3,078</a:t>
                      </a:r>
                      <a:r>
                        <a:rPr lang="es-MX" sz="1100" b="0" baseline="0" dirty="0">
                          <a:solidFill>
                            <a:schemeClr val="tx1"/>
                          </a:solidFill>
                          <a:latin typeface="Montserrat Light" pitchFamily="50" charset="0"/>
                        </a:rPr>
                        <a:t> pisos firmes y </a:t>
                      </a:r>
                      <a:r>
                        <a:rPr lang="es-MX" sz="1100" b="1" baseline="0" dirty="0">
                          <a:solidFill>
                            <a:schemeClr val="tx1"/>
                          </a:solidFill>
                          <a:latin typeface="Montserrat Light" pitchFamily="50" charset="0"/>
                        </a:rPr>
                        <a:t>48</a:t>
                      </a:r>
                      <a:r>
                        <a:rPr lang="es-MX" sz="1100" b="0" baseline="0" dirty="0">
                          <a:solidFill>
                            <a:schemeClr val="tx1"/>
                          </a:solidFill>
                          <a:latin typeface="Montserrat Light" pitchFamily="50" charset="0"/>
                        </a:rPr>
                        <a:t> construcciones de cuartos adicionales.</a:t>
                      </a:r>
                      <a:endParaRPr lang="es-MX" sz="1000" b="1" baseline="0" dirty="0">
                        <a:solidFill>
                          <a:schemeClr val="bg1"/>
                        </a:solidFill>
                        <a:latin typeface="Montserrat Light" pitchFamily="50" charset="0"/>
                      </a:endParaRPr>
                    </a:p>
                    <a:p>
                      <a:pPr algn="ctr"/>
                      <a:endParaRPr lang="es-MX" sz="1000" b="1"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0"/>
                  </a:ext>
                </a:extLst>
              </a:tr>
              <a:tr h="228126">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1"/>
                  </a:ext>
                </a:extLst>
              </a:tr>
              <a:tr h="2851515">
                <a:tc gridSpan="2">
                  <a:txBody>
                    <a:bodyPr/>
                    <a:lstStyle/>
                    <a:p>
                      <a:pPr algn="ctr"/>
                      <a:endParaRPr lang="es-MX" sz="10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2"/>
                  </a:ext>
                </a:extLst>
              </a:tr>
            </a:tbl>
          </a:graphicData>
        </a:graphic>
      </p:graphicFrame>
      <p:sp>
        <p:nvSpPr>
          <p:cNvPr id="4" name="3 Pentágono"/>
          <p:cNvSpPr/>
          <p:nvPr/>
        </p:nvSpPr>
        <p:spPr>
          <a:xfrm rot="5400000">
            <a:off x="-2202480" y="3925300"/>
            <a:ext cx="505195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9" name="7 Cheurón">
            <a:extLst>
              <a:ext uri="{FF2B5EF4-FFF2-40B4-BE49-F238E27FC236}">
                <a16:creationId xmlns:a16="http://schemas.microsoft.com/office/drawing/2014/main" xmlns="" id="{1D8B3BA6-0F35-4593-85BF-E148FA2D0DB8}"/>
              </a:ext>
            </a:extLst>
          </p:cNvPr>
          <p:cNvSpPr/>
          <p:nvPr/>
        </p:nvSpPr>
        <p:spPr>
          <a:xfrm>
            <a:off x="703002" y="1268760"/>
            <a:ext cx="8280000" cy="360000"/>
          </a:xfrm>
          <a:prstGeom prst="chevron">
            <a:avLst>
              <a:gd name="adj" fmla="val 647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del Sector</a:t>
            </a:r>
          </a:p>
        </p:txBody>
      </p:sp>
      <p:graphicFrame>
        <p:nvGraphicFramePr>
          <p:cNvPr id="11" name="Gráfico 10">
            <a:extLst>
              <a:ext uri="{FF2B5EF4-FFF2-40B4-BE49-F238E27FC236}">
                <a16:creationId xmlns:a16="http://schemas.microsoft.com/office/drawing/2014/main" xmlns="" id="{9FBE6F47-C2C7-445C-87A4-2042D580BB98}"/>
              </a:ext>
            </a:extLst>
          </p:cNvPr>
          <p:cNvGraphicFramePr/>
          <p:nvPr>
            <p:extLst>
              <p:ext uri="{D42A27DB-BD31-4B8C-83A1-F6EECF244321}">
                <p14:modId xmlns:p14="http://schemas.microsoft.com/office/powerpoint/2010/main" val="790096863"/>
              </p:ext>
            </p:extLst>
          </p:nvPr>
        </p:nvGraphicFramePr>
        <p:xfrm>
          <a:off x="1187624" y="3579303"/>
          <a:ext cx="3336032" cy="3087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2">
            <a:extLst>
              <a:ext uri="{FF2B5EF4-FFF2-40B4-BE49-F238E27FC236}">
                <a16:creationId xmlns:a16="http://schemas.microsoft.com/office/drawing/2014/main" xmlns="" id="{0D0518F4-BF06-4637-93D0-71C2E8F04B4E}"/>
              </a:ext>
            </a:extLst>
          </p:cNvPr>
          <p:cNvGraphicFramePr>
            <a:graphicFrameLocks noGrp="1"/>
          </p:cNvGraphicFramePr>
          <p:nvPr>
            <p:extLst>
              <p:ext uri="{D42A27DB-BD31-4B8C-83A1-F6EECF244321}">
                <p14:modId xmlns:p14="http://schemas.microsoft.com/office/powerpoint/2010/main" val="1725596638"/>
              </p:ext>
            </p:extLst>
          </p:nvPr>
        </p:nvGraphicFramePr>
        <p:xfrm>
          <a:off x="5436096" y="3885968"/>
          <a:ext cx="3096344" cy="839176"/>
        </p:xfrm>
        <a:graphic>
          <a:graphicData uri="http://schemas.openxmlformats.org/drawingml/2006/table">
            <a:tbl>
              <a:tblPr firstRow="1" bandRow="1">
                <a:tableStyleId>{21E4AEA4-8DFA-4A89-87EB-49C32662AFE0}</a:tableStyleId>
              </a:tblPr>
              <a:tblGrid>
                <a:gridCol w="1548172">
                  <a:extLst>
                    <a:ext uri="{9D8B030D-6E8A-4147-A177-3AD203B41FA5}">
                      <a16:colId xmlns:a16="http://schemas.microsoft.com/office/drawing/2014/main" xmlns="" val="2774132514"/>
                    </a:ext>
                  </a:extLst>
                </a:gridCol>
                <a:gridCol w="1548172">
                  <a:extLst>
                    <a:ext uri="{9D8B030D-6E8A-4147-A177-3AD203B41FA5}">
                      <a16:colId xmlns:a16="http://schemas.microsoft.com/office/drawing/2014/main" xmlns="" val="1447380531"/>
                    </a:ext>
                  </a:extLst>
                </a:gridCol>
              </a:tblGrid>
              <a:tr h="236708">
                <a:tc>
                  <a:txBody>
                    <a:bodyPr/>
                    <a:lstStyle/>
                    <a:p>
                      <a:r>
                        <a:rPr lang="es-MX" sz="900" b="1" dirty="0">
                          <a:solidFill>
                            <a:schemeClr val="tx1"/>
                          </a:solidFill>
                          <a:latin typeface="Montserrat Light" pitchFamily="2" charset="0"/>
                        </a:rPr>
                        <a:t>Presupuesto asignado </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s-MX" sz="900" b="1" dirty="0" smtClean="0">
                          <a:solidFill>
                            <a:schemeClr val="tx1"/>
                          </a:solidFill>
                          <a:latin typeface="Montserrat Light" pitchFamily="2" charset="0"/>
                        </a:rPr>
                        <a:t>$135,719,422</a:t>
                      </a:r>
                      <a:endParaRPr lang="es-MX" sz="900" b="1" dirty="0">
                        <a:solidFill>
                          <a:schemeClr val="tx1"/>
                        </a:solidFill>
                        <a:latin typeface="Montserrat Light" pitchFamily="2" charset="0"/>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99154114"/>
                  </a:ext>
                </a:extLst>
              </a:tr>
              <a:tr h="236708">
                <a:tc>
                  <a:txBody>
                    <a:bodyPr/>
                    <a:lstStyle/>
                    <a:p>
                      <a:r>
                        <a:rPr lang="es-MX" sz="900" b="1" dirty="0">
                          <a:solidFill>
                            <a:schemeClr val="tx1"/>
                          </a:solidFill>
                          <a:latin typeface="Montserrat Light" pitchFamily="2" charset="0"/>
                        </a:rPr>
                        <a:t>Recursos Planeados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s-MX" sz="900" b="1" dirty="0">
                          <a:solidFill>
                            <a:schemeClr val="tx1"/>
                          </a:solidFill>
                          <a:latin typeface="Montserrat Light" pitchFamily="2" charset="0"/>
                        </a:rPr>
                        <a:t>$135,401,321.19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13956520"/>
                  </a:ext>
                </a:extLst>
              </a:tr>
              <a:tr h="241601">
                <a:tc>
                  <a:txBody>
                    <a:bodyPr/>
                    <a:lstStyle/>
                    <a:p>
                      <a:r>
                        <a:rPr lang="es-MX" sz="900" b="1" dirty="0">
                          <a:solidFill>
                            <a:schemeClr val="tx1"/>
                          </a:solidFill>
                          <a:latin typeface="Montserrat Light" pitchFamily="2" charset="0"/>
                        </a:rPr>
                        <a:t>Disponible conforme a planeación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MX" sz="900" b="1" dirty="0">
                          <a:solidFill>
                            <a:schemeClr val="tx1"/>
                          </a:solidFill>
                          <a:latin typeface="Montserrat Light" pitchFamily="2" charset="0"/>
                        </a:rPr>
                        <a:t>$318,100.81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4569278"/>
                  </a:ext>
                </a:extLst>
              </a:tr>
            </a:tbl>
          </a:graphicData>
        </a:graphic>
      </p:graphicFrame>
      <p:pic>
        <p:nvPicPr>
          <p:cNvPr id="13" name="Picture 2" descr="No hay ninguna descripción de la foto disponible.">
            <a:extLst>
              <a:ext uri="{FF2B5EF4-FFF2-40B4-BE49-F238E27FC236}">
                <a16:creationId xmlns:a16="http://schemas.microsoft.com/office/drawing/2014/main" xmlns="" id="{88EB490D-AF64-475D-B4E3-9F6275F79422}"/>
              </a:ext>
            </a:extLst>
          </p:cNvPr>
          <p:cNvPicPr>
            <a:picLocks noChangeAspect="1" noChangeArrowheads="1"/>
          </p:cNvPicPr>
          <p:nvPr/>
        </p:nvPicPr>
        <p:blipFill>
          <a:blip r:embed="rId4"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xmlns="" id="{3BC5A5F1-601B-41E8-A2CD-56DFD7029605}"/>
              </a:ext>
            </a:extLst>
          </p:cNvPr>
          <p:cNvSpPr>
            <a:spLocks noGrp="1"/>
          </p:cNvSpPr>
          <p:nvPr>
            <p:ph type="sldNum" sz="quarter" idx="4"/>
          </p:nvPr>
        </p:nvSpPr>
        <p:spPr/>
        <p:txBody>
          <a:bodyPr/>
          <a:lstStyle/>
          <a:p>
            <a:fld id="{34762513-7D76-44F4-A4EB-02F5BA9AE113}" type="slidenum">
              <a:rPr lang="es-MX" smtClean="0"/>
              <a:t>4</a:t>
            </a:fld>
            <a:endParaRPr lang="es-MX" dirty="0"/>
          </a:p>
        </p:txBody>
      </p:sp>
      <p:sp>
        <p:nvSpPr>
          <p:cNvPr id="7" name="5 CuadroTexto">
            <a:extLst>
              <a:ext uri="{FF2B5EF4-FFF2-40B4-BE49-F238E27FC236}">
                <a16:creationId xmlns:a16="http://schemas.microsoft.com/office/drawing/2014/main" xmlns="" id="{C5AAE363-3C19-4F59-A79B-9BB4A62A37B6}"/>
              </a:ext>
            </a:extLst>
          </p:cNvPr>
          <p:cNvSpPr txBox="1"/>
          <p:nvPr/>
        </p:nvSpPr>
        <p:spPr>
          <a:xfrm rot="16200000">
            <a:off x="-275452" y="3339625"/>
            <a:ext cx="1197894"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6" name="5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155563688"/>
              </p:ext>
            </p:extLst>
          </p:nvPr>
        </p:nvGraphicFramePr>
        <p:xfrm>
          <a:off x="755575" y="1829225"/>
          <a:ext cx="8208913" cy="4403156"/>
        </p:xfrm>
        <a:graphic>
          <a:graphicData uri="http://schemas.openxmlformats.org/drawingml/2006/table">
            <a:tbl>
              <a:tblPr firstRow="1" bandRow="1">
                <a:effectLst/>
                <a:tableStyleId>{5C22544A-7EE6-4342-B048-85BDC9FD1C3A}</a:tableStyleId>
              </a:tblPr>
              <a:tblGrid>
                <a:gridCol w="8208913">
                  <a:extLst>
                    <a:ext uri="{9D8B030D-6E8A-4147-A177-3AD203B41FA5}">
                      <a16:colId xmlns:a16="http://schemas.microsoft.com/office/drawing/2014/main" xmlns="" val="20000"/>
                    </a:ext>
                  </a:extLst>
                </a:gridCol>
              </a:tblGrid>
              <a:tr h="4403156">
                <a:tc>
                  <a:txBody>
                    <a:bodyPr/>
                    <a:lstStyle/>
                    <a:p>
                      <a:pPr algn="ctr"/>
                      <a:endParaRPr lang="es-MX" sz="1000" b="1"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Durante el ejercicio fiscal 2019 se creó la estrategia de realizar Pisos Firmes para los Sinaloenses, por lo que para llevarla a cabo se realizo una inversión de 20,000,000 para la ejecución de 2,794 pisos y 59,577 metros cuadrados de construcción, beneficiando con ello a un total de 11,896 Personas en los municipios de Badiraguato, Choix y Sinaloa.</a:t>
                      </a:r>
                    </a:p>
                    <a:p>
                      <a:pPr algn="just"/>
                      <a:endParaRPr lang="es-MX" sz="10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Con el objetivo de brindar apoyos a los pobladores se llevaron a cabo Jornadas de apoyo especiales para sectores vulnerables, brindándoles con este programa social atención a desplazados, a población indígena, a comunidades pesqueras, a zonas de la periferia y a familias Sinaloenses que se encuentran en situación de pobreza moderada, al finalizar el 2019 se realizaron 109 jornadas de apoyo de las cuales 85 son de atención general denominadas “Puro Sinaloa”, de la cuales 4 fueron jornadas para desplazados, 10 jornadas para atención a comunidades indígenas, 9 para las comunidades pesqueras y 1 jornada especial para las comunidades vulnerables, con esto se logró beneficiar a un total de 176,059 personas, los apoyos otorgados fueron 743,285 servicios de Gobierno del Estado en su mayoría gratuitos.</a:t>
                      </a:r>
                    </a:p>
                    <a:p>
                      <a:pPr algn="l"/>
                      <a:endParaRPr lang="es-MX" sz="1000" b="0" baseline="0" dirty="0">
                        <a:solidFill>
                          <a:schemeClr val="tx1"/>
                        </a:solidFill>
                        <a:latin typeface="Montserrat Light" pitchFamily="50" charset="0"/>
                      </a:endParaRPr>
                    </a:p>
                    <a:p>
                      <a:pPr algn="l"/>
                      <a:r>
                        <a:rPr lang="es-MX" sz="1000" b="0" baseline="0" dirty="0">
                          <a:solidFill>
                            <a:schemeClr val="tx1"/>
                          </a:solidFill>
                          <a:latin typeface="Montserrat Light" pitchFamily="50" charset="0"/>
                        </a:rPr>
                        <a:t>En marco de las Jornadas de Apoyo a las comunidades con alta y muy alta marginación se prestaron los servicios de:</a:t>
                      </a:r>
                    </a:p>
                    <a:p>
                      <a:pPr marL="171450" indent="-171450" algn="l">
                        <a:buFont typeface="Arial" panose="020B0604020202020204" pitchFamily="34" charset="0"/>
                        <a:buChar char="•"/>
                      </a:pPr>
                      <a:r>
                        <a:rPr lang="es-MX" sz="1000" b="0" baseline="0" dirty="0">
                          <a:solidFill>
                            <a:schemeClr val="tx1"/>
                          </a:solidFill>
                          <a:latin typeface="Montserrat Light" pitchFamily="50" charset="0"/>
                        </a:rPr>
                        <a:t>Atención medica</a:t>
                      </a:r>
                    </a:p>
                    <a:p>
                      <a:pPr marL="171450" indent="-171450" algn="l">
                        <a:buFont typeface="Arial" panose="020B0604020202020204" pitchFamily="34" charset="0"/>
                        <a:buChar char="•"/>
                      </a:pPr>
                      <a:r>
                        <a:rPr lang="es-MX" sz="1000" b="0" baseline="0" dirty="0">
                          <a:solidFill>
                            <a:schemeClr val="tx1"/>
                          </a:solidFill>
                          <a:latin typeface="Montserrat Light" pitchFamily="50" charset="0"/>
                        </a:rPr>
                        <a:t>Ultrasonidos</a:t>
                      </a:r>
                    </a:p>
                    <a:p>
                      <a:pPr marL="171450" indent="-171450" algn="l">
                        <a:buFont typeface="Arial" panose="020B0604020202020204" pitchFamily="34" charset="0"/>
                        <a:buChar char="•"/>
                      </a:pPr>
                      <a:r>
                        <a:rPr lang="es-MX" sz="1000" b="0" baseline="0" dirty="0">
                          <a:solidFill>
                            <a:schemeClr val="tx1"/>
                          </a:solidFill>
                          <a:latin typeface="Montserrat Light" pitchFamily="50" charset="0"/>
                        </a:rPr>
                        <a:t>Estudios médicos</a:t>
                      </a:r>
                    </a:p>
                    <a:p>
                      <a:pPr marL="171450" indent="-171450" algn="l">
                        <a:buFont typeface="Arial" panose="020B0604020202020204" pitchFamily="34" charset="0"/>
                        <a:buChar char="•"/>
                      </a:pPr>
                      <a:r>
                        <a:rPr lang="es-MX" sz="1000" b="0" baseline="0" dirty="0">
                          <a:solidFill>
                            <a:schemeClr val="tx1"/>
                          </a:solidFill>
                          <a:latin typeface="Montserrat Light" pitchFamily="50" charset="0"/>
                        </a:rPr>
                        <a:t>Expedición de actas de nacimiento</a:t>
                      </a:r>
                    </a:p>
                    <a:p>
                      <a:pPr marL="171450" indent="-171450" algn="l">
                        <a:buFont typeface="Arial" panose="020B0604020202020204" pitchFamily="34" charset="0"/>
                        <a:buChar char="•"/>
                      </a:pPr>
                      <a:r>
                        <a:rPr lang="es-MX" sz="1000" b="0" baseline="0" dirty="0">
                          <a:solidFill>
                            <a:schemeClr val="tx1"/>
                          </a:solidFill>
                          <a:latin typeface="Montserrat Light" pitchFamily="50" charset="0"/>
                        </a:rPr>
                        <a:t>Cortes de cabello gratuitos</a:t>
                      </a:r>
                    </a:p>
                    <a:p>
                      <a:pPr marL="171450" indent="-171450" algn="l">
                        <a:buFont typeface="Arial" panose="020B0604020202020204" pitchFamily="34" charset="0"/>
                        <a:buChar char="•"/>
                      </a:pPr>
                      <a:r>
                        <a:rPr lang="es-MX" sz="1000" b="0" baseline="0" dirty="0">
                          <a:solidFill>
                            <a:schemeClr val="tx1"/>
                          </a:solidFill>
                          <a:latin typeface="Montserrat Light" pitchFamily="50" charset="0"/>
                        </a:rPr>
                        <a:t>Proyectos productivos.</a:t>
                      </a:r>
                    </a:p>
                    <a:p>
                      <a:pPr marL="0" indent="0" algn="l">
                        <a:buFont typeface="Arial" panose="020B0604020202020204" pitchFamily="34" charset="0"/>
                        <a:buNone/>
                      </a:pPr>
                      <a:endParaRPr lang="es-MX" sz="1100" b="0" baseline="0" dirty="0">
                        <a:solidFill>
                          <a:schemeClr val="tx1"/>
                        </a:solidFill>
                        <a:latin typeface="Montserrat Light" pitchFamily="50" charset="0"/>
                      </a:endParaRPr>
                    </a:p>
                    <a:p>
                      <a:pPr marL="171450" indent="-171450" algn="l">
                        <a:buFont typeface="Arial" panose="020B0604020202020204" pitchFamily="34" charset="0"/>
                        <a:buChar char="•"/>
                      </a:pPr>
                      <a:endParaRPr lang="es-MX" sz="1100" b="0" baseline="0" dirty="0">
                        <a:solidFill>
                          <a:schemeClr val="tx1"/>
                        </a:solidFill>
                        <a:latin typeface="Montserrat Light" pitchFamily="50" charset="0"/>
                      </a:endParaRPr>
                    </a:p>
                    <a:p>
                      <a:pPr algn="ctr"/>
                      <a:endParaRPr lang="es-MX" sz="1000" b="1" baseline="0" dirty="0">
                        <a:solidFill>
                          <a:schemeClr val="bg1"/>
                        </a:solidFill>
                        <a:latin typeface="Montserrat Light" pitchFamily="50" charset="0"/>
                      </a:endParaRPr>
                    </a:p>
                    <a:p>
                      <a:pPr algn="ctr"/>
                      <a:endParaRPr lang="es-MX" sz="1000" b="1" baseline="0" dirty="0">
                        <a:ln>
                          <a:solidFill>
                            <a:schemeClr val="bg1"/>
                          </a:solidFill>
                        </a:ln>
                        <a:solidFill>
                          <a:schemeClr val="bg1"/>
                        </a:solidFill>
                        <a:latin typeface="Montserrat Light" pitchFamily="50" charset="0"/>
                      </a:endParaRPr>
                    </a:p>
                    <a:p>
                      <a:pPr algn="ctr"/>
                      <a:endParaRPr lang="es-MX" sz="1000" b="1" baseline="0" dirty="0">
                        <a:solidFill>
                          <a:schemeClr val="bg1"/>
                        </a:solidFill>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4" name="3 Pentágono"/>
          <p:cNvSpPr/>
          <p:nvPr/>
        </p:nvSpPr>
        <p:spPr>
          <a:xfrm rot="5400000">
            <a:off x="-2212534" y="3935354"/>
            <a:ext cx="507206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67553" y="3708197"/>
            <a:ext cx="1582100" cy="307777"/>
          </a:xfrm>
          <a:prstGeom prst="rect">
            <a:avLst/>
          </a:prstGeom>
          <a:noFill/>
        </p:spPr>
        <p:txBody>
          <a:bodyPr wrap="none" rtlCol="0">
            <a:spAutoFit/>
          </a:bodyPr>
          <a:lstStyle/>
          <a:p>
            <a:r>
              <a:rPr lang="es-MX" sz="14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Servicios y Gestión</a:t>
            </a:r>
          </a:p>
        </p:txBody>
      </p:sp>
      <p:pic>
        <p:nvPicPr>
          <p:cNvPr id="9" name="Picture 2" descr="No hay ninguna descripción de la foto disponible.">
            <a:extLst>
              <a:ext uri="{FF2B5EF4-FFF2-40B4-BE49-F238E27FC236}">
                <a16:creationId xmlns:a16="http://schemas.microsoft.com/office/drawing/2014/main" xmlns="" id="{E300BCE6-3E49-4679-8167-B4234AFD27B5}"/>
              </a:ext>
            </a:extLst>
          </p:cNvPr>
          <p:cNvPicPr>
            <a:picLocks noChangeAspect="1" noChangeArrowheads="1"/>
          </p:cNvPicPr>
          <p:nvPr/>
        </p:nvPicPr>
        <p:blipFill>
          <a:blip r:embed="rId3"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xmlns="" id="{AC4BF22E-1408-48D9-B4E4-B51700245E49}"/>
              </a:ext>
            </a:extLst>
          </p:cNvPr>
          <p:cNvSpPr>
            <a:spLocks noGrp="1"/>
          </p:cNvSpPr>
          <p:nvPr>
            <p:ph type="sldNum" sz="quarter" idx="4"/>
          </p:nvPr>
        </p:nvSpPr>
        <p:spPr/>
        <p:txBody>
          <a:bodyPr/>
          <a:lstStyle/>
          <a:p>
            <a:fld id="{34762513-7D76-44F4-A4EB-02F5BA9AE113}" type="slidenum">
              <a:rPr lang="es-MX" smtClean="0"/>
              <a:t>5</a:t>
            </a:fld>
            <a:endParaRPr lang="es-MX" dirty="0"/>
          </a:p>
        </p:txBody>
      </p:sp>
      <p:sp>
        <p:nvSpPr>
          <p:cNvPr id="10" name="9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901523100"/>
              </p:ext>
            </p:extLst>
          </p:nvPr>
        </p:nvGraphicFramePr>
        <p:xfrm>
          <a:off x="762981" y="1268759"/>
          <a:ext cx="8208912" cy="5400601"/>
        </p:xfrm>
        <a:graphic>
          <a:graphicData uri="http://schemas.openxmlformats.org/drawingml/2006/table">
            <a:tbl>
              <a:tblPr firstRow="1" bandRow="1">
                <a:effectLst/>
                <a:tableStyleId>{5C22544A-7EE6-4342-B048-85BDC9FD1C3A}</a:tableStyleId>
              </a:tblPr>
              <a:tblGrid>
                <a:gridCol w="4128102">
                  <a:extLst>
                    <a:ext uri="{9D8B030D-6E8A-4147-A177-3AD203B41FA5}">
                      <a16:colId xmlns:a16="http://schemas.microsoft.com/office/drawing/2014/main" xmlns="" val="20000"/>
                    </a:ext>
                  </a:extLst>
                </a:gridCol>
                <a:gridCol w="4080810">
                  <a:extLst>
                    <a:ext uri="{9D8B030D-6E8A-4147-A177-3AD203B41FA5}">
                      <a16:colId xmlns:a16="http://schemas.microsoft.com/office/drawing/2014/main" xmlns="" val="20001"/>
                    </a:ext>
                  </a:extLst>
                </a:gridCol>
              </a:tblGrid>
              <a:tr h="249844">
                <a:tc gridSpan="2">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xmlns="" val="10000"/>
                  </a:ext>
                </a:extLst>
              </a:tr>
              <a:tr h="3455136">
                <a:tc>
                  <a:txBody>
                    <a:bodyPr/>
                    <a:lstStyle/>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p>
                      <a:pPr marL="171450" indent="-171450" algn="just">
                        <a:buFont typeface="Arial" pitchFamily="34" charset="0"/>
                        <a:buChar char="•"/>
                      </a:pPr>
                      <a:endParaRPr lang="es-MX" sz="9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36195" lvl="0" indent="-342900" algn="just">
                        <a:lnSpc>
                          <a:spcPct val="115000"/>
                        </a:lnSpc>
                        <a:spcBef>
                          <a:spcPts val="5"/>
                        </a:spcBef>
                        <a:spcAft>
                          <a:spcPts val="0"/>
                        </a:spcAft>
                        <a:buSzPts val="900"/>
                        <a:buFont typeface="Calibri Light" panose="020F0302020204030204" pitchFamily="34" charset="0"/>
                        <a:buChar char="•"/>
                        <a:tabLst>
                          <a:tab pos="314325" algn="l"/>
                        </a:tabLst>
                      </a:pPr>
                      <a:endParaRPr lang="es-MX" sz="1050" dirty="0">
                        <a:effectLst/>
                        <a:latin typeface="Montserrat Light" panose="00000400000000000000" pitchFamily="50" charset="0"/>
                        <a:ea typeface="Calibri Light" panose="020F03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49844">
                <a:tc gridSpan="2">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marL="0" algn="ctr" defTabSz="914400" rtl="0" eaLnBrk="1" latinLnBrk="0" hangingPunct="1"/>
                      <a:endPar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1445777">
                <a:tc gridSpan="2">
                  <a:txBody>
                    <a:bodyPr/>
                    <a:lstStyle/>
                    <a:p>
                      <a:pPr marL="342900" marR="36195" lvl="0" indent="-342900" algn="just">
                        <a:lnSpc>
                          <a:spcPct val="113000"/>
                        </a:lnSpc>
                        <a:spcBef>
                          <a:spcPts val="5"/>
                        </a:spcBef>
                        <a:spcAft>
                          <a:spcPts val="0"/>
                        </a:spcAft>
                        <a:buSzPts val="900"/>
                        <a:buFont typeface="Calibri Light" panose="020F0302020204030204" pitchFamily="34" charset="0"/>
                        <a:buChar char="•"/>
                        <a:tabLst>
                          <a:tab pos="314325" algn="l"/>
                        </a:tabLst>
                      </a:pPr>
                      <a:r>
                        <a:rPr lang="es-MX" sz="1000" dirty="0" smtClean="0">
                          <a:effectLst/>
                          <a:latin typeface="Montserrat Light" panose="00000400000000000000" pitchFamily="50" charset="0"/>
                          <a:ea typeface="Calibri Light" panose="020F0302020204030204" pitchFamily="34" charset="0"/>
                          <a:cs typeface="Times New Roman" panose="02020603050405020304" pitchFamily="18" charset="0"/>
                        </a:rPr>
                        <a:t>Derivado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del análisis de la MIR del FAIS, se observaron diferencias entre el logro y </a:t>
                      </a:r>
                      <a:r>
                        <a:rPr lang="es-MX" sz="1000" spc="-15" dirty="0">
                          <a:effectLst/>
                          <a:latin typeface="Montserrat Light" panose="00000400000000000000" pitchFamily="50" charset="0"/>
                          <a:ea typeface="Calibri Light" panose="020F0302020204030204" pitchFamily="34" charset="0"/>
                          <a:cs typeface="Times New Roman" panose="02020603050405020304" pitchFamily="18" charset="0"/>
                        </a:rPr>
                        <a:t>las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metas de algunos indicadores, lo que representa</a:t>
                      </a:r>
                      <a:r>
                        <a:rPr lang="es-MX" sz="1000" spc="6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una oportunidad</a:t>
                      </a:r>
                      <a:r>
                        <a:rPr lang="es-MX" sz="1000" spc="-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mejora</a:t>
                      </a:r>
                      <a:r>
                        <a:rPr lang="es-MX" sz="1000" spc="-1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en</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su</a:t>
                      </a:r>
                      <a:r>
                        <a:rPr lang="es-MX" sz="10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diseño</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y</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planeación</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fin</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medir</a:t>
                      </a:r>
                      <a:r>
                        <a:rPr lang="es-MX" sz="1000" spc="-1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con</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precisión</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resultados</a:t>
                      </a:r>
                      <a:r>
                        <a:rPr lang="es-MX" sz="1000" spc="-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del</a:t>
                      </a:r>
                      <a:r>
                        <a:rPr lang="es-MX" sz="1000" spc="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fondo</a:t>
                      </a:r>
                      <a:r>
                        <a:rPr lang="es-MX" sz="1000" dirty="0" smtClean="0">
                          <a:effectLst/>
                          <a:latin typeface="Montserrat Light" panose="00000400000000000000" pitchFamily="50" charset="0"/>
                          <a:ea typeface="Calibri Light" panose="020F0302020204030204" pitchFamily="34" charset="0"/>
                          <a:cs typeface="Times New Roman" panose="02020603050405020304" pitchFamily="18" charset="0"/>
                        </a:rPr>
                        <a:t>.</a:t>
                      </a:r>
                      <a:endParaRPr lang="es-MX" sz="1000" dirty="0">
                        <a:effectLst/>
                        <a:latin typeface="Montserrat Light" panose="00000400000000000000" pitchFamily="50" charset="0"/>
                        <a:ea typeface="Calibri Light" panose="020F0302020204030204" pitchFamily="34" charset="0"/>
                        <a:cs typeface="Times New Roman" panose="02020603050405020304" pitchFamily="18" charset="0"/>
                      </a:endParaRPr>
                    </a:p>
                    <a:p>
                      <a:pPr marL="342900" marR="38735" lvl="0" indent="-342900" algn="just">
                        <a:lnSpc>
                          <a:spcPct val="115000"/>
                        </a:lnSpc>
                        <a:spcAft>
                          <a:spcPts val="0"/>
                        </a:spcAft>
                        <a:buSzPts val="900"/>
                        <a:buFont typeface="Calibri Light" panose="020F0302020204030204" pitchFamily="34" charset="0"/>
                        <a:buChar char="•"/>
                        <a:tabLst>
                          <a:tab pos="314325" algn="l"/>
                        </a:tabLst>
                      </a:pP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La detección de Aspectos Susceptibles de Mejora, permite direccionar acciones certeras para la mejora de la gestión del FISE, por lo que</a:t>
                      </a:r>
                      <a:r>
                        <a:rPr lang="es-MX" sz="1000" spc="1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la sistematización</a:t>
                      </a:r>
                      <a:r>
                        <a:rPr lang="es-MX" sz="1000" spc="1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1000" spc="1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1000" spc="1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mecanismos</a:t>
                      </a:r>
                      <a:r>
                        <a:rPr lang="es-MX" sz="1000" spc="1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utilizados</a:t>
                      </a:r>
                      <a:r>
                        <a:rPr lang="es-MX" sz="1000" spc="1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por</a:t>
                      </a:r>
                      <a:r>
                        <a:rPr lang="es-MX" sz="1000" spc="1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el</a:t>
                      </a:r>
                      <a:r>
                        <a:rPr lang="es-MX" sz="1000" spc="1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Gobierno</a:t>
                      </a:r>
                      <a:r>
                        <a:rPr lang="es-MX" sz="1000" spc="1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del</a:t>
                      </a:r>
                      <a:r>
                        <a:rPr lang="es-MX" sz="1000" spc="1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Estado,</a:t>
                      </a:r>
                      <a:r>
                        <a:rPr lang="es-MX" sz="1000" spc="1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representa</a:t>
                      </a:r>
                      <a:r>
                        <a:rPr lang="es-MX" sz="1000" spc="17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una</a:t>
                      </a:r>
                      <a:r>
                        <a:rPr lang="es-MX" sz="1000" spc="1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oportunidad</a:t>
                      </a:r>
                      <a:r>
                        <a:rPr lang="es-MX" sz="1000" spc="1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para</a:t>
                      </a:r>
                      <a:r>
                        <a:rPr lang="es-MX" sz="1000" spc="1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optimizar</a:t>
                      </a:r>
                      <a:r>
                        <a:rPr lang="es-MX" sz="1000" spc="1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sus</a:t>
                      </a:r>
                      <a:r>
                        <a:rPr lang="es-MX" sz="1000" spc="1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tiempos</a:t>
                      </a:r>
                      <a:r>
                        <a:rPr lang="es-MX" sz="1000" spc="1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y resultados.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indent="-171450" algn="just">
                        <a:buFont typeface="Arial" pitchFamily="34" charset="0"/>
                        <a:buChar char="•"/>
                      </a:pPr>
                      <a:endParaRPr lang="es-MX" sz="11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490208"/>
            <a:ext cx="1726336" cy="307777"/>
          </a:xfrm>
          <a:prstGeom prst="rect">
            <a:avLst/>
          </a:prstGeom>
          <a:noFill/>
        </p:spPr>
        <p:txBody>
          <a:bodyPr wrap="square" rtlCol="0">
            <a:spAutoFit/>
          </a:bodyPr>
          <a:lstStyle/>
          <a:p>
            <a:r>
              <a:rPr lang="es-MX" sz="14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pic>
        <p:nvPicPr>
          <p:cNvPr id="12" name="Picture 2" descr="No hay ninguna descripción de la foto disponible.">
            <a:extLst>
              <a:ext uri="{FF2B5EF4-FFF2-40B4-BE49-F238E27FC236}">
                <a16:creationId xmlns:a16="http://schemas.microsoft.com/office/drawing/2014/main" xmlns="" id="{113E219B-014C-4EDE-AC21-4F8FE57A43BE}"/>
              </a:ext>
            </a:extLst>
          </p:cNvPr>
          <p:cNvPicPr>
            <a:picLocks noChangeAspect="1" noChangeArrowheads="1"/>
          </p:cNvPicPr>
          <p:nvPr/>
        </p:nvPicPr>
        <p:blipFill>
          <a:blip r:embed="rId3"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xmlns="" id="{FE69E9D3-533F-45FF-A8FF-65A6F66BF0F0}"/>
              </a:ext>
            </a:extLst>
          </p:cNvPr>
          <p:cNvSpPr txBox="1"/>
          <p:nvPr/>
        </p:nvSpPr>
        <p:spPr>
          <a:xfrm>
            <a:off x="755574" y="1517859"/>
            <a:ext cx="8208913" cy="3423309"/>
          </a:xfrm>
          <a:prstGeom prst="rect">
            <a:avLst/>
          </a:prstGeom>
          <a:noFill/>
        </p:spPr>
        <p:txBody>
          <a:bodyPr wrap="square" numCol="2">
            <a:spAutoFit/>
          </a:bodyPr>
          <a:lstStyle/>
          <a:p>
            <a:pPr marL="171450" marR="36195" lvl="0" indent="-171450" algn="just">
              <a:lnSpc>
                <a:spcPct val="115000"/>
              </a:lnSpc>
              <a:spcBef>
                <a:spcPts val="5"/>
              </a:spcBef>
              <a:spcAft>
                <a:spcPts val="0"/>
              </a:spcAft>
              <a:buSzPts val="900"/>
              <a:buFont typeface="Arial" panose="020B0604020202020204" pitchFamily="34" charset="0"/>
              <a:buChar char="•"/>
              <a:tabLst>
                <a:tab pos="314325" algn="l"/>
              </a:tabLst>
            </a:pP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El Gobierno del Estado de Sinaloa, a través de la Secretaría de Desarrollo Social elaboró diagnósticos</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mediante los cuales se identificaron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los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problemas prioritarios que serían</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atendidos mediante los Programas Presupuestarios (PP), financiados con recursos del</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FISE.</a:t>
            </a:r>
          </a:p>
          <a:p>
            <a:pPr marL="171450" marR="39370" lvl="0" indent="-171450" algn="just">
              <a:lnSpc>
                <a:spcPct val="115000"/>
              </a:lnSpc>
              <a:spcBef>
                <a:spcPts val="5"/>
              </a:spcBef>
              <a:spcAft>
                <a:spcPts val="0"/>
              </a:spcAft>
              <a:buSzPts val="900"/>
              <a:buFont typeface="Arial" panose="020B0604020202020204" pitchFamily="34" charset="0"/>
              <a:buChar char="•"/>
              <a:tabLst>
                <a:tab pos="314325" algn="l"/>
              </a:tabLst>
            </a:pP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Se</a:t>
            </a:r>
            <a:r>
              <a:rPr lang="es-MX" sz="900" spc="10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observó</a:t>
            </a:r>
            <a:r>
              <a:rPr lang="es-MX" sz="900" spc="10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que</a:t>
            </a:r>
            <a:r>
              <a:rPr lang="es-MX" sz="900" spc="7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900" spc="10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indicadores</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10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los </a:t>
            </a:r>
            <a:r>
              <a:rPr lang="es-MX" sz="900" dirty="0" err="1">
                <a:effectLst/>
                <a:latin typeface="Montserrat Light" panose="00000400000000000000" pitchFamily="50" charset="0"/>
                <a:ea typeface="Calibri Light" panose="020F0302020204030204" pitchFamily="34" charset="0"/>
                <a:cs typeface="Times New Roman" panose="02020603050405020304" pitchFamily="18" charset="0"/>
              </a:rPr>
              <a:t>Pp</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 financiados</a:t>
            </a:r>
            <a:r>
              <a:rPr lang="es-MX" sz="900" spc="10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con</a:t>
            </a:r>
            <a:r>
              <a:rPr lang="es-MX" sz="900" spc="7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recursos</a:t>
            </a:r>
            <a:r>
              <a:rPr lang="es-MX" sz="900" spc="10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del</a:t>
            </a:r>
            <a:r>
              <a:rPr lang="es-MX" sz="900" spc="8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FISE</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se encuentran</a:t>
            </a:r>
            <a:r>
              <a:rPr lang="es-MX" sz="900" spc="7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vinculados</a:t>
            </a:r>
            <a:r>
              <a:rPr lang="es-MX" sz="900" spc="10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con</a:t>
            </a:r>
            <a:r>
              <a:rPr lang="es-MX" sz="900" spc="7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sus objetivos, lo cual representa una fortaleza toda vez que contribuyen a medir el logro de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los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objetivos del Fondo,</a:t>
            </a:r>
            <a:r>
              <a:rPr lang="es-MX" sz="900" spc="10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además de contar con un grado de aceptación.</a:t>
            </a:r>
          </a:p>
          <a:p>
            <a:pPr marL="171450" marR="35560" lvl="0" indent="-171450" algn="just">
              <a:lnSpc>
                <a:spcPct val="115000"/>
              </a:lnSpc>
              <a:spcBef>
                <a:spcPts val="10"/>
              </a:spcBef>
              <a:spcAft>
                <a:spcPts val="0"/>
              </a:spcAft>
              <a:buSzPts val="900"/>
              <a:buFont typeface="Arial" panose="020B0604020202020204" pitchFamily="34" charset="0"/>
              <a:buChar char="•"/>
              <a:tabLst>
                <a:tab pos="314325" algn="l"/>
              </a:tabLst>
            </a:pP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La entidad cuenta con procesos de gestión que permiten una mejora en la eficiencia de la aplicación en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las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aportaciones del Fondo, toda</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vez que</a:t>
            </a:r>
            <a:r>
              <a:rPr lang="es-MX" sz="9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900" spc="-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procesos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gestión</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utilizados,</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corresponden</a:t>
            </a:r>
            <a:r>
              <a:rPr lang="es-MX" sz="900" spc="-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al</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proceso</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Programación</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Estratégica</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Institucional</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Programas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Presupuestarios.</a:t>
            </a:r>
          </a:p>
          <a:p>
            <a:pPr marL="171450" marR="36830" lvl="0" indent="-171450" algn="just">
              <a:lnSpc>
                <a:spcPct val="113000"/>
              </a:lnSpc>
              <a:spcBef>
                <a:spcPts val="5"/>
              </a:spcBef>
              <a:spcAft>
                <a:spcPts val="0"/>
              </a:spcAft>
              <a:buSzPts val="900"/>
              <a:buFont typeface="Arial" panose="020B0604020202020204" pitchFamily="34" charset="0"/>
              <a:buChar char="•"/>
              <a:tabLst>
                <a:tab pos="314325" algn="l"/>
              </a:tabLst>
            </a:pP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partir</a:t>
            </a:r>
            <a:r>
              <a:rPr lang="es-MX" sz="900" spc="2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la</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información</a:t>
            </a:r>
            <a:r>
              <a:rPr lang="es-MX" sz="9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disponible,</a:t>
            </a:r>
            <a:r>
              <a:rPr lang="es-MX" sz="9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se</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observó</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que</a:t>
            </a:r>
            <a:r>
              <a:rPr lang="es-MX" sz="9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el</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objetivo</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del</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FISE</a:t>
            </a:r>
            <a:r>
              <a:rPr lang="es-MX" sz="9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está</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explícito</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y</a:t>
            </a:r>
            <a:r>
              <a:rPr lang="es-MX" sz="9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delimitado</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tanto</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en</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leyes</a:t>
            </a:r>
            <a:r>
              <a:rPr lang="es-MX" sz="9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como</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en</a:t>
            </a:r>
            <a:r>
              <a:rPr lang="es-MX" sz="9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lineamientos federales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vigentes,</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cuales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son</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identificados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y</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aplicados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por</a:t>
            </a:r>
            <a:r>
              <a:rPr lang="es-MX" sz="900" spc="-2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las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instancias</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responsables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sus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procesos</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gestión</a:t>
            </a:r>
            <a:r>
              <a:rPr lang="es-MX" sz="9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en</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el</a:t>
            </a:r>
            <a:r>
              <a:rPr lang="es-MX" sz="900" spc="-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estado</a:t>
            </a:r>
            <a:r>
              <a:rPr lang="es-MX" sz="9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Sinaloa.</a:t>
            </a:r>
          </a:p>
          <a:p>
            <a:pPr marL="171450" marR="36195" lvl="0" indent="-171450" algn="just">
              <a:lnSpc>
                <a:spcPct val="115000"/>
              </a:lnSpc>
              <a:spcBef>
                <a:spcPts val="5"/>
              </a:spcBef>
              <a:spcAft>
                <a:spcPts val="0"/>
              </a:spcAft>
              <a:buSzPts val="900"/>
              <a:buFont typeface="Arial" panose="020B0604020202020204" pitchFamily="34" charset="0"/>
              <a:buChar char="•"/>
              <a:tabLst>
                <a:tab pos="314325" algn="l"/>
              </a:tabLst>
            </a:pP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El</a:t>
            </a:r>
            <a:r>
              <a:rPr lang="es-MX" sz="900" spc="7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Gobierno</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del</a:t>
            </a:r>
            <a:r>
              <a:rPr lang="es-MX" sz="900" spc="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Estado</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10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Sinaloa</a:t>
            </a:r>
            <a:r>
              <a:rPr lang="es-MX" sz="900" spc="10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cuenta</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con</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procesos</a:t>
            </a:r>
            <a:r>
              <a:rPr lang="es-MX" sz="900" spc="8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claros</a:t>
            </a:r>
            <a:r>
              <a:rPr lang="es-MX" sz="900" spc="85" dirty="0">
                <a:effectLst/>
                <a:latin typeface="Montserrat Light" panose="00000400000000000000" pitchFamily="50" charset="0"/>
                <a:ea typeface="Calibri Light" panose="020F0302020204030204" pitchFamily="34" charset="0"/>
                <a:cs typeface="Times New Roman" panose="02020603050405020304" pitchFamily="18" charset="0"/>
              </a:rPr>
              <a:t> </a:t>
            </a:r>
            <a:endParaRPr lang="es-MX" sz="900" spc="85" dirty="0" smtClean="0">
              <a:effectLst/>
              <a:latin typeface="Montserrat Light" panose="00000400000000000000" pitchFamily="50" charset="0"/>
              <a:ea typeface="Calibri Light" panose="020F0302020204030204" pitchFamily="34" charset="0"/>
              <a:cs typeface="Times New Roman" panose="02020603050405020304" pitchFamily="18" charset="0"/>
            </a:endParaRPr>
          </a:p>
          <a:p>
            <a:pPr marL="171450" marR="36195" lvl="0" indent="-171450" algn="just">
              <a:lnSpc>
                <a:spcPct val="115000"/>
              </a:lnSpc>
              <a:spcBef>
                <a:spcPts val="5"/>
              </a:spcBef>
              <a:spcAft>
                <a:spcPts val="0"/>
              </a:spcAft>
              <a:buSzPts val="900"/>
              <a:buFont typeface="Arial" panose="020B0604020202020204" pitchFamily="34" charset="0"/>
              <a:buChar char="•"/>
              <a:tabLst>
                <a:tab pos="314325" algn="l"/>
              </a:tabLst>
            </a:pPr>
            <a:r>
              <a:rPr lang="es-MX" sz="900" spc="-15" dirty="0" smtClean="0">
                <a:effectLst/>
                <a:latin typeface="Montserrat Light" panose="00000400000000000000" pitchFamily="50" charset="0"/>
                <a:ea typeface="Calibri Light" panose="020F0302020204030204" pitchFamily="34" charset="0"/>
                <a:cs typeface="Times New Roman" panose="02020603050405020304" pitchFamily="18" charset="0"/>
              </a:rPr>
              <a:t>para</a:t>
            </a:r>
            <a:r>
              <a:rPr lang="es-MX" sz="900" spc="105" dirty="0" smtClean="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realizar</a:t>
            </a:r>
            <a:r>
              <a:rPr lang="es-MX" sz="900" spc="7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el</a:t>
            </a:r>
            <a:r>
              <a:rPr lang="es-MX" sz="900" spc="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análisis</a:t>
            </a:r>
            <a:r>
              <a:rPr lang="es-MX" sz="900" spc="8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y</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priorización</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900" spc="8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programas,</a:t>
            </a:r>
            <a:r>
              <a:rPr lang="es-MX" sz="900" spc="7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obras,</a:t>
            </a:r>
            <a:r>
              <a:rPr lang="es-MX" sz="900" spc="1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acciones</a:t>
            </a:r>
            <a:r>
              <a:rPr lang="es-MX" sz="900" spc="8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y proyectos de inversión incluidos en la Propuesta Anual de Inversión Pública, cuya asignación y autorización de recursos se sujeta a</a:t>
            </a:r>
            <a:r>
              <a:rPr lang="es-MX" sz="900" spc="17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 siguientes</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dirty="0">
                <a:effectLst/>
                <a:latin typeface="Montserrat Light" panose="00000400000000000000" pitchFamily="50" charset="0"/>
                <a:ea typeface="Calibri Light" panose="020F0302020204030204" pitchFamily="34" charset="0"/>
                <a:cs typeface="Times New Roman" panose="02020603050405020304" pitchFamily="18" charset="0"/>
              </a:rPr>
              <a:t>criterios:</a:t>
            </a:r>
          </a:p>
          <a:p>
            <a:pPr marL="922950" lvl="4" indent="-285750" algn="just">
              <a:spcBef>
                <a:spcPts val="5"/>
              </a:spcBef>
              <a:buSzPts val="900"/>
              <a:buFont typeface="+mj-lt"/>
              <a:buAutoNum type="romanUcPeriod"/>
              <a:tabLst>
                <a:tab pos="674370" algn="l"/>
              </a:tabLst>
            </a:pP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Alineación al Plan Nacional,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Plan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Estatal y/o Municipal de Desarrollo, y </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los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que de él se</a:t>
            </a:r>
            <a:r>
              <a:rPr lang="es-MX" sz="9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deriven;</a:t>
            </a:r>
          </a:p>
          <a:p>
            <a:pPr marL="922950" lvl="4" indent="-285750" algn="just">
              <a:spcBef>
                <a:spcPts val="555"/>
              </a:spcBef>
              <a:buSzPts val="900"/>
              <a:buFont typeface="+mj-lt"/>
              <a:buAutoNum type="romanUcPeriod"/>
              <a:tabLst>
                <a:tab pos="674370" algn="l"/>
              </a:tabLst>
            </a:pP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Impacto Económico y Social de la</a:t>
            </a:r>
            <a:r>
              <a:rPr lang="es-MX" sz="9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Inversión;</a:t>
            </a:r>
          </a:p>
          <a:p>
            <a:pPr marL="922950" lvl="4" indent="-285750" algn="just">
              <a:spcBef>
                <a:spcPts val="580"/>
              </a:spcBef>
              <a:buSzPts val="900"/>
              <a:buFont typeface="+mj-lt"/>
              <a:buAutoNum type="romanUcPeriod"/>
              <a:tabLst>
                <a:tab pos="674370" algn="l"/>
              </a:tabLst>
            </a:pP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Coparticipación financiera con otros niveles de</a:t>
            </a:r>
            <a:r>
              <a:rPr lang="es-MX" sz="900" spc="-8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gobierno;</a:t>
            </a:r>
          </a:p>
          <a:p>
            <a:pPr marL="922950" lvl="4" indent="-285750" algn="just">
              <a:spcBef>
                <a:spcPts val="560"/>
              </a:spcBef>
              <a:buSzPts val="900"/>
              <a:buFont typeface="+mj-lt"/>
              <a:buAutoNum type="romanUcPeriod"/>
              <a:tabLst>
                <a:tab pos="674370" algn="l"/>
              </a:tabLst>
            </a:pP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Grado de marginación y rezago social de la Localidad o Localidades en las que se realizará la</a:t>
            </a:r>
            <a:r>
              <a:rPr lang="es-MX" sz="900" spc="-12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inversión;</a:t>
            </a:r>
          </a:p>
          <a:p>
            <a:pPr marL="922950" lvl="4" indent="-285750" algn="just">
              <a:spcBef>
                <a:spcPts val="555"/>
              </a:spcBef>
              <a:buSzPts val="900"/>
              <a:buFont typeface="+mj-lt"/>
              <a:buAutoNum type="romanUcPeriod"/>
              <a:tabLst>
                <a:tab pos="674370" algn="l"/>
              </a:tabLst>
            </a:pP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Las demás consideradas pertinentes por la</a:t>
            </a:r>
            <a:r>
              <a:rPr lang="es-MX" sz="900" spc="-1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rPr>
              <a:t>Secretaría.</a:t>
            </a:r>
          </a:p>
          <a:p>
            <a:pPr marL="922950" lvl="4" indent="-285750" algn="just">
              <a:spcBef>
                <a:spcPts val="555"/>
              </a:spcBef>
              <a:buSzPts val="900"/>
              <a:buFont typeface="+mj-lt"/>
              <a:buAutoNum type="romanUcPeriod"/>
              <a:tabLst>
                <a:tab pos="674370" algn="l"/>
              </a:tabLst>
            </a:pPr>
            <a:endParaRPr lang="es-MX" sz="900" spc="-10" dirty="0">
              <a:effectLst/>
              <a:latin typeface="Montserrat Light" panose="00000400000000000000" pitchFamily="50" charset="0"/>
              <a:ea typeface="Calibri Light" panose="020F0302020204030204" pitchFamily="34" charset="0"/>
              <a:cs typeface="Times New Roman" panose="02020603050405020304" pitchFamily="18" charset="0"/>
            </a:endParaRPr>
          </a:p>
          <a:p>
            <a:pPr marL="269875" indent="-182563" algn="just">
              <a:buFont typeface="Arial" panose="020B0604020202020204" pitchFamily="34" charset="0"/>
              <a:buChar char="•"/>
            </a:pP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La vinculación entre la información registrada en la MIDS y el componente Gestión de Proyectos del Sistema de Formato Único,</a:t>
            </a:r>
            <a:r>
              <a:rPr lang="es-MX" sz="900" spc="-35"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representa una</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fortaleza</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ya</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que</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se</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optimizan</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tiempos</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y</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sobre</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todo</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se</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eleva</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la</a:t>
            </a:r>
            <a:r>
              <a:rPr lang="es-MX" sz="900" spc="-35"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consistencia</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y</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calidad</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de</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los</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datos</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reportados, factores</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spc="10" dirty="0">
                <a:effectLst/>
                <a:latin typeface="Montserrat Light" panose="00000400000000000000" pitchFamily="50" charset="0"/>
                <a:ea typeface="Calibri" panose="020F0502020204030204" pitchFamily="34" charset="0"/>
                <a:cs typeface="Times New Roman" panose="02020603050405020304" pitchFamily="18" charset="0"/>
              </a:rPr>
              <a:t>que</a:t>
            </a:r>
            <a:r>
              <a:rPr lang="es-MX" sz="900" spc="15"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contribuyen a la redición de cuentas del</a:t>
            </a:r>
            <a:r>
              <a:rPr lang="es-MX" sz="900" spc="-5" dirty="0">
                <a:effectLst/>
                <a:latin typeface="Montserrat Light" panose="00000400000000000000" pitchFamily="50" charset="0"/>
                <a:ea typeface="Calibri" panose="020F0502020204030204" pitchFamily="34" charset="0"/>
                <a:cs typeface="Times New Roman" panose="02020603050405020304" pitchFamily="18" charset="0"/>
              </a:rPr>
              <a:t> </a:t>
            </a:r>
            <a:r>
              <a:rPr lang="es-MX" sz="900" dirty="0">
                <a:effectLst/>
                <a:latin typeface="Montserrat Light" panose="00000400000000000000" pitchFamily="50" charset="0"/>
                <a:ea typeface="Calibri" panose="020F0502020204030204" pitchFamily="34" charset="0"/>
                <a:cs typeface="Times New Roman" panose="02020603050405020304" pitchFamily="18" charset="0"/>
              </a:rPr>
              <a:t>FISE.</a:t>
            </a:r>
          </a:p>
          <a:p>
            <a:pPr marL="269875" indent="-182563" algn="just">
              <a:buFont typeface="Arial" panose="020B0604020202020204" pitchFamily="34" charset="0"/>
              <a:buChar char="•"/>
            </a:pPr>
            <a:endParaRPr lang="es-MX" sz="900" dirty="0">
              <a:latin typeface="Montserrat Light" panose="00000400000000000000" pitchFamily="50" charset="0"/>
            </a:endParaRPr>
          </a:p>
        </p:txBody>
      </p:sp>
      <p:sp>
        <p:nvSpPr>
          <p:cNvPr id="2" name="1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96879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69760418"/>
              </p:ext>
            </p:extLst>
          </p:nvPr>
        </p:nvGraphicFramePr>
        <p:xfrm>
          <a:off x="755577" y="1340770"/>
          <a:ext cx="8208912" cy="5184575"/>
        </p:xfrm>
        <a:graphic>
          <a:graphicData uri="http://schemas.openxmlformats.org/drawingml/2006/table">
            <a:tbl>
              <a:tblPr firstRow="1" bandRow="1">
                <a:effectLst/>
                <a:tableStyleId>{5C22544A-7EE6-4342-B048-85BDC9FD1C3A}</a:tableStyleId>
              </a:tblPr>
              <a:tblGrid>
                <a:gridCol w="8208912">
                  <a:extLst>
                    <a:ext uri="{9D8B030D-6E8A-4147-A177-3AD203B41FA5}">
                      <a16:colId xmlns:a16="http://schemas.microsoft.com/office/drawing/2014/main" xmlns="" val="20000"/>
                    </a:ext>
                  </a:extLst>
                </a:gridCol>
              </a:tblGrid>
              <a:tr h="258848">
                <a:tc>
                  <a:txBody>
                    <a:bodyPr/>
                    <a:lstStyle/>
                    <a:p>
                      <a:pPr algn="ctr"/>
                      <a:r>
                        <a:rPr lang="es-MX" sz="1000" b="1" dirty="0" smtClean="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0"/>
                  </a:ext>
                </a:extLst>
              </a:tr>
              <a:tr h="2767448">
                <a:tc>
                  <a:txBody>
                    <a:bodyPr/>
                    <a:lstStyle/>
                    <a:p>
                      <a:pPr marL="182563" marR="36195" lvl="0" indent="-182563" algn="just">
                        <a:lnSpc>
                          <a:spcPct val="115000"/>
                        </a:lnSpc>
                        <a:spcBef>
                          <a:spcPts val="5"/>
                        </a:spcBef>
                        <a:spcAft>
                          <a:spcPts val="0"/>
                        </a:spcAft>
                        <a:buSzPts val="900"/>
                        <a:buFont typeface="Calibri Light" panose="020F0302020204030204" pitchFamily="34" charset="0"/>
                        <a:buChar char="•"/>
                        <a:tabLst>
                          <a:tab pos="314325" algn="l"/>
                        </a:tabLst>
                      </a:pP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Las evaluaciones del FISE realizadas hasta el momento por el Gobierno del Estado de Sinaloa, han sido clasificadas como de Consistencia</a:t>
                      </a:r>
                      <a:r>
                        <a:rPr lang="es-MX" sz="1000" spc="17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y Resultados,</a:t>
                      </a:r>
                      <a:r>
                        <a:rPr lang="es-MX" sz="1000" spc="9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sin</a:t>
                      </a:r>
                      <a:r>
                        <a:rPr lang="es-MX" sz="10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embargo,</a:t>
                      </a:r>
                      <a:r>
                        <a:rPr lang="es-MX" sz="10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10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modelos</a:t>
                      </a:r>
                      <a:r>
                        <a:rPr lang="es-MX" sz="10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metodológicos</a:t>
                      </a:r>
                      <a:r>
                        <a:rPr lang="es-MX" sz="10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aplicados</a:t>
                      </a:r>
                      <a:r>
                        <a:rPr lang="es-MX" sz="10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fueron</a:t>
                      </a:r>
                      <a:r>
                        <a:rPr lang="es-MX" sz="1000" spc="10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adaptados</a:t>
                      </a:r>
                      <a:r>
                        <a:rPr lang="es-MX" sz="1000" spc="8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a:t>
                      </a:r>
                      <a:r>
                        <a:rPr lang="es-MX" sz="1000" spc="1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spc="-15" dirty="0">
                          <a:effectLst/>
                          <a:latin typeface="Montserrat Light" panose="00000400000000000000" pitchFamily="50" charset="0"/>
                          <a:ea typeface="Calibri Light" panose="020F0302020204030204" pitchFamily="34" charset="0"/>
                          <a:cs typeface="Times New Roman" panose="02020603050405020304" pitchFamily="18" charset="0"/>
                        </a:rPr>
                        <a:t>las</a:t>
                      </a:r>
                      <a:r>
                        <a:rPr lang="es-MX" sz="1000" spc="1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características</a:t>
                      </a:r>
                      <a:r>
                        <a:rPr lang="es-MX" sz="1000" spc="8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del</a:t>
                      </a:r>
                      <a:r>
                        <a:rPr lang="es-MX" sz="1000" spc="11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fondo,</a:t>
                      </a:r>
                      <a:r>
                        <a:rPr lang="es-MX" sz="1000" spc="9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por lo que </a:t>
                      </a:r>
                      <a:r>
                        <a:rPr lang="es-MX" sz="1000" spc="115" dirty="0">
                          <a:effectLst/>
                          <a:latin typeface="Montserrat Light" panose="00000400000000000000" pitchFamily="50" charset="0"/>
                          <a:ea typeface="Calibri Light" panose="020F0302020204030204" pitchFamily="34" charset="0"/>
                          <a:cs typeface="Times New Roman" panose="02020603050405020304" pitchFamily="18" charset="0"/>
                        </a:rPr>
                        <a:t>sus</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 objetivos, conservan la esencia de su tipología, están principalmente orientados a medir el desempeño del fondo con base</a:t>
                      </a:r>
                      <a:r>
                        <a:rPr lang="es-MX" sz="1000" spc="1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en sus indicadores estratégicos y de gestión, tal </a:t>
                      </a:r>
                      <a:r>
                        <a:rPr lang="es-MX" sz="1000" spc="-15" dirty="0">
                          <a:effectLst/>
                          <a:latin typeface="Montserrat Light" panose="00000400000000000000" pitchFamily="50" charset="0"/>
                          <a:ea typeface="Calibri Light" panose="020F0302020204030204" pitchFamily="34" charset="0"/>
                          <a:cs typeface="Times New Roman" panose="02020603050405020304" pitchFamily="18" charset="0"/>
                        </a:rPr>
                        <a:t>como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lo establece la normativa</a:t>
                      </a:r>
                      <a:r>
                        <a:rPr lang="es-MX" sz="10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correspondiente.</a:t>
                      </a:r>
                    </a:p>
                    <a:p>
                      <a:pPr marL="182563" marR="36830" lvl="0" indent="-182563" algn="just">
                        <a:lnSpc>
                          <a:spcPct val="115000"/>
                        </a:lnSpc>
                        <a:spcAft>
                          <a:spcPts val="0"/>
                        </a:spcAft>
                        <a:buSzPts val="900"/>
                        <a:buFont typeface="Calibri Light" panose="020F0302020204030204" pitchFamily="34" charset="0"/>
                        <a:buChar char="•"/>
                        <a:tabLst>
                          <a:tab pos="314325" algn="l"/>
                        </a:tabLst>
                      </a:pPr>
                      <a:endParaRPr lang="es-MX" sz="1000" dirty="0">
                        <a:effectLst/>
                        <a:latin typeface="Montserrat Light" panose="00000400000000000000" pitchFamily="50" charset="0"/>
                        <a:ea typeface="Calibri Light" panose="020F0302020204030204" pitchFamily="34" charset="0"/>
                        <a:cs typeface="Times New Roman" panose="02020603050405020304" pitchFamily="18" charset="0"/>
                      </a:endParaRPr>
                    </a:p>
                    <a:p>
                      <a:pPr marL="182563" marR="36830" lvl="0" indent="-182563" algn="just">
                        <a:lnSpc>
                          <a:spcPct val="115000"/>
                        </a:lnSpc>
                        <a:spcAft>
                          <a:spcPts val="0"/>
                        </a:spcAft>
                        <a:buSzPts val="900"/>
                        <a:buFont typeface="Calibri Light" panose="020F0302020204030204" pitchFamily="34" charset="0"/>
                        <a:buChar char="•"/>
                        <a:tabLst>
                          <a:tab pos="314325" algn="l"/>
                        </a:tabLst>
                      </a:pP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a:t>
                      </a:r>
                      <a:r>
                        <a:rPr lang="es-MX" sz="10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pesar</a:t>
                      </a:r>
                      <a:r>
                        <a:rPr lang="es-MX" sz="10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10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que</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la</a:t>
                      </a:r>
                      <a:r>
                        <a:rPr lang="es-MX" sz="10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Matriz</a:t>
                      </a:r>
                      <a:r>
                        <a:rPr lang="es-MX" sz="1000" spc="-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Indicadores</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para</a:t>
                      </a:r>
                      <a:r>
                        <a:rPr lang="es-MX" sz="10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Resultados</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(MIR)</a:t>
                      </a:r>
                      <a:r>
                        <a:rPr lang="es-MX" sz="1000" spc="-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es</a:t>
                      </a:r>
                      <a:r>
                        <a:rPr lang="es-MX" sz="1000" spc="-6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una</a:t>
                      </a:r>
                      <a:r>
                        <a:rPr lang="es-MX" sz="10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herramienta</a:t>
                      </a:r>
                      <a:r>
                        <a:rPr lang="es-MX" sz="10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planeación</a:t>
                      </a:r>
                      <a:r>
                        <a:rPr lang="es-MX" sz="1000" spc="-6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estratégica,</a:t>
                      </a:r>
                      <a:r>
                        <a:rPr lang="es-MX" sz="10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la</a:t>
                      </a:r>
                      <a:r>
                        <a:rPr lang="es-MX" sz="1000" spc="-4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cual</a:t>
                      </a:r>
                      <a:r>
                        <a:rPr lang="es-MX" sz="1000" spc="-2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a:t>
                      </a:r>
                      <a:r>
                        <a:rPr lang="es-MX" sz="1000" spc="-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su</a:t>
                      </a:r>
                      <a:r>
                        <a:rPr lang="es-MX" sz="1000" spc="-6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vez</a:t>
                      </a:r>
                      <a:r>
                        <a:rPr lang="es-MX" sz="1000" spc="-6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permite</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vincular los instrumentos para el diseño, organización, ejecución, seguimiento, evaluación y mejora de los programas públicos, la MIR del FISE es</a:t>
                      </a:r>
                      <a:r>
                        <a:rPr lang="es-MX" sz="1000" spc="-12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 índole</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federal,</a:t>
                      </a:r>
                      <a:r>
                        <a:rPr lang="es-MX" sz="10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por</a:t>
                      </a:r>
                      <a:r>
                        <a:rPr lang="es-MX" sz="1000" spc="2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lo</a:t>
                      </a:r>
                      <a:r>
                        <a:rPr lang="es-MX" sz="10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que,</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si</a:t>
                      </a:r>
                      <a:r>
                        <a:rPr lang="es-MX" sz="10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bien</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establece</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los</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objetivos</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del</a:t>
                      </a:r>
                      <a:r>
                        <a:rPr lang="es-MX" sz="10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mismo,</a:t>
                      </a:r>
                      <a:r>
                        <a:rPr lang="es-MX" sz="1000" spc="4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esta</a:t>
                      </a:r>
                      <a:r>
                        <a:rPr lang="es-MX" sz="10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no</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se</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ajusta</a:t>
                      </a:r>
                      <a:r>
                        <a:rPr lang="es-MX" sz="1000" spc="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a</a:t>
                      </a:r>
                      <a:r>
                        <a:rPr lang="es-MX" sz="1000" spc="5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la</a:t>
                      </a:r>
                      <a:r>
                        <a:rPr lang="es-MX" sz="10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realidad</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operativa</a:t>
                      </a:r>
                      <a:r>
                        <a:rPr lang="es-MX" sz="1000" spc="3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entidad</a:t>
                      </a:r>
                      <a:r>
                        <a:rPr lang="es-MX" sz="1000" spc="35"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federativa,</a:t>
                      </a:r>
                      <a:r>
                        <a:rPr lang="es-MX" sz="1000" spc="5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spc="25" dirty="0">
                          <a:effectLst/>
                          <a:latin typeface="Montserrat Light" panose="00000400000000000000" pitchFamily="50" charset="0"/>
                          <a:ea typeface="Calibri Light" panose="020F0302020204030204" pitchFamily="34" charset="0"/>
                          <a:cs typeface="Times New Roman" panose="02020603050405020304" pitchFamily="18" charset="0"/>
                        </a:rPr>
                        <a:t>lo</a:t>
                      </a:r>
                      <a:r>
                        <a:rPr lang="es-MX" sz="1000" spc="1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que constituye una</a:t>
                      </a:r>
                      <a:r>
                        <a:rPr lang="es-MX" sz="1000" spc="-20" dirty="0">
                          <a:effectLst/>
                          <a:latin typeface="Montserrat Light" panose="00000400000000000000" pitchFamily="50" charset="0"/>
                          <a:ea typeface="Calibri Light" panose="020F0302020204030204" pitchFamily="34" charset="0"/>
                          <a:cs typeface="Times New Roman" panose="02020603050405020304" pitchFamily="18" charset="0"/>
                        </a:rPr>
                        <a:t> </a:t>
                      </a: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debilidad.</a:t>
                      </a:r>
                    </a:p>
                    <a:p>
                      <a:pPr marL="182563" marR="36830" lvl="0" indent="-182563" algn="just">
                        <a:lnSpc>
                          <a:spcPct val="115000"/>
                        </a:lnSpc>
                        <a:spcAft>
                          <a:spcPts val="0"/>
                        </a:spcAft>
                        <a:buSzPts val="900"/>
                        <a:buFont typeface="Calibri Light" panose="020F0302020204030204" pitchFamily="34" charset="0"/>
                        <a:buChar char="•"/>
                        <a:tabLst>
                          <a:tab pos="314325" algn="l"/>
                        </a:tabLst>
                      </a:pPr>
                      <a:endParaRPr lang="es-MX" sz="1000" dirty="0">
                        <a:effectLst/>
                        <a:latin typeface="Montserrat Light" panose="00000400000000000000" pitchFamily="50" charset="0"/>
                        <a:ea typeface="Calibri Light" panose="020F0302020204030204" pitchFamily="34" charset="0"/>
                        <a:cs typeface="Times New Roman" panose="02020603050405020304" pitchFamily="18" charset="0"/>
                      </a:endParaRPr>
                    </a:p>
                    <a:p>
                      <a:pPr marL="182563" marR="36830" lvl="0" indent="-182563" algn="just">
                        <a:lnSpc>
                          <a:spcPct val="115000"/>
                        </a:lnSpc>
                        <a:spcAft>
                          <a:spcPts val="0"/>
                        </a:spcAft>
                        <a:buSzPts val="900"/>
                        <a:buFont typeface="Calibri Light" panose="020F0302020204030204" pitchFamily="34" charset="0"/>
                        <a:buChar char="•"/>
                        <a:tabLst>
                          <a:tab pos="314325" algn="l"/>
                        </a:tabLst>
                      </a:pP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El fondo no cuenta con una estrategia de cobertura a largo plazo.</a:t>
                      </a:r>
                    </a:p>
                    <a:p>
                      <a:pPr marL="182563" marR="36830" lvl="0" indent="-182563" algn="just">
                        <a:lnSpc>
                          <a:spcPct val="115000"/>
                        </a:lnSpc>
                        <a:spcAft>
                          <a:spcPts val="0"/>
                        </a:spcAft>
                        <a:buSzPts val="900"/>
                        <a:buFont typeface="Calibri Light" panose="020F0302020204030204" pitchFamily="34" charset="0"/>
                        <a:buChar char="•"/>
                        <a:tabLst>
                          <a:tab pos="314325" algn="l"/>
                        </a:tabLst>
                      </a:pPr>
                      <a:endParaRPr lang="es-MX" sz="1000" dirty="0">
                        <a:effectLst/>
                        <a:latin typeface="Montserrat Light" panose="00000400000000000000" pitchFamily="50" charset="0"/>
                        <a:ea typeface="Calibri Light" panose="020F0302020204030204" pitchFamily="34" charset="0"/>
                        <a:cs typeface="Times New Roman" panose="02020603050405020304" pitchFamily="18" charset="0"/>
                      </a:endParaRPr>
                    </a:p>
                    <a:p>
                      <a:pPr marL="182563" marR="36830" lvl="0" indent="-182563" algn="just">
                        <a:lnSpc>
                          <a:spcPct val="115000"/>
                        </a:lnSpc>
                        <a:spcAft>
                          <a:spcPts val="0"/>
                        </a:spcAft>
                        <a:buSzPts val="900"/>
                        <a:buFont typeface="Calibri Light" panose="020F0302020204030204" pitchFamily="34" charset="0"/>
                        <a:buChar char="•"/>
                        <a:tabLst>
                          <a:tab pos="314325" algn="l"/>
                        </a:tabLst>
                      </a:pPr>
                      <a:r>
                        <a:rPr lang="es-MX" sz="1000" dirty="0">
                          <a:effectLst/>
                          <a:latin typeface="Montserrat Light" panose="00000400000000000000" pitchFamily="50" charset="0"/>
                          <a:ea typeface="Calibri Light" panose="020F0302020204030204" pitchFamily="34" charset="0"/>
                          <a:cs typeface="Times New Roman" panose="02020603050405020304" pitchFamily="18" charset="0"/>
                        </a:rPr>
                        <a:t>No se identifica información para monitorear el desempeño de cada uno de los subprogramas.</a:t>
                      </a:r>
                    </a:p>
                    <a:p>
                      <a:pPr marL="171450" indent="-171450" algn="just">
                        <a:buFont typeface="Arial" pitchFamily="34" charset="0"/>
                        <a:buChar char="•"/>
                      </a:pPr>
                      <a:endParaRPr lang="es-MX" sz="11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58848">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1899431">
                <a:tc>
                  <a:txBody>
                    <a:bodyPr/>
                    <a:lstStyle/>
                    <a:p>
                      <a:pPr marL="182563" marR="112395" lvl="0" indent="-182563" algn="just">
                        <a:lnSpc>
                          <a:spcPct val="113000"/>
                        </a:lnSpc>
                        <a:spcBef>
                          <a:spcPts val="355"/>
                        </a:spcBef>
                        <a:spcAft>
                          <a:spcPts val="0"/>
                        </a:spcAft>
                        <a:buSzPts val="900"/>
                        <a:buFont typeface="Calibri Light" panose="020F0302020204030204" pitchFamily="34" charset="0"/>
                        <a:buChar char="•"/>
                        <a:tabLst>
                          <a:tab pos="387350" algn="l"/>
                        </a:tabLst>
                      </a:pPr>
                      <a:r>
                        <a:rPr lang="es-MX" sz="1000" dirty="0">
                          <a:effectLst/>
                          <a:latin typeface="Montserrat Light" panose="00000400000000000000" pitchFamily="50" charset="0"/>
                          <a:cs typeface="Times New Roman" panose="02020603050405020304" pitchFamily="18" charset="0"/>
                        </a:rPr>
                        <a:t>Las</a:t>
                      </a:r>
                      <a:r>
                        <a:rPr lang="es-MX" sz="1000" spc="6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evaluaciones</a:t>
                      </a:r>
                      <a:r>
                        <a:rPr lang="es-MX" sz="1000" spc="9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realizadas</a:t>
                      </a:r>
                      <a:r>
                        <a:rPr lang="es-MX" sz="1000" spc="6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por</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el</a:t>
                      </a:r>
                      <a:r>
                        <a:rPr lang="es-MX" sz="1000" spc="7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Gobierno</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del</a:t>
                      </a:r>
                      <a:r>
                        <a:rPr lang="es-MX" sz="1000" spc="5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Estado</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de</a:t>
                      </a:r>
                      <a:r>
                        <a:rPr lang="es-MX" sz="1000" spc="8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Sinaloa,</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está</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sujetas</a:t>
                      </a:r>
                      <a:r>
                        <a:rPr lang="es-MX" sz="1000" spc="6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a</a:t>
                      </a:r>
                      <a:r>
                        <a:rPr lang="es-MX" sz="1000" spc="8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restricciones</a:t>
                      </a:r>
                      <a:r>
                        <a:rPr lang="es-MX" sz="1000" spc="6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presupuestales</a:t>
                      </a:r>
                      <a:r>
                        <a:rPr lang="es-MX" sz="1000" spc="6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y</a:t>
                      </a:r>
                      <a:r>
                        <a:rPr lang="es-MX" sz="1000" spc="8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administrativas,</a:t>
                      </a:r>
                      <a:r>
                        <a:rPr lang="es-MX" sz="1000" spc="7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factores cambiantes, que inciden negativamente en el cumplimiento de los objetivos y tiempos establecidos</a:t>
                      </a:r>
                      <a:r>
                        <a:rPr lang="es-MX" sz="1000" spc="13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en el Programa Anual de Evaluación</a:t>
                      </a:r>
                      <a:r>
                        <a:rPr lang="es-MX" sz="1000" spc="-1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(PAE).</a:t>
                      </a:r>
                    </a:p>
                    <a:p>
                      <a:pPr marL="182563" marR="112395" lvl="0" indent="-182563" algn="just">
                        <a:lnSpc>
                          <a:spcPct val="113000"/>
                        </a:lnSpc>
                        <a:spcBef>
                          <a:spcPts val="355"/>
                        </a:spcBef>
                        <a:spcAft>
                          <a:spcPts val="0"/>
                        </a:spcAft>
                        <a:buSzPts val="900"/>
                        <a:buFont typeface="Calibri Light" panose="020F0302020204030204" pitchFamily="34" charset="0"/>
                        <a:buNone/>
                        <a:tabLst>
                          <a:tab pos="387350" algn="l"/>
                        </a:tabLst>
                      </a:pPr>
                      <a:endParaRPr lang="es-MX" sz="1000" dirty="0">
                        <a:effectLst/>
                        <a:latin typeface="Montserrat Light" panose="00000400000000000000" pitchFamily="50" charset="0"/>
                        <a:cs typeface="Times New Roman" panose="02020603050405020304" pitchFamily="18" charset="0"/>
                      </a:endParaRPr>
                    </a:p>
                    <a:p>
                      <a:pPr marL="182563" marR="109855" lvl="0" indent="-182563" algn="just">
                        <a:lnSpc>
                          <a:spcPct val="115000"/>
                        </a:lnSpc>
                        <a:spcBef>
                          <a:spcPts val="20"/>
                        </a:spcBef>
                        <a:spcAft>
                          <a:spcPts val="0"/>
                        </a:spcAft>
                        <a:buSzPts val="900"/>
                        <a:buFont typeface="Calibri Light" panose="020F0302020204030204" pitchFamily="34" charset="0"/>
                        <a:buChar char="•"/>
                        <a:tabLst>
                          <a:tab pos="387350" algn="l"/>
                        </a:tabLst>
                      </a:pPr>
                      <a:r>
                        <a:rPr lang="es-MX" sz="1000" dirty="0">
                          <a:effectLst/>
                          <a:latin typeface="Montserrat Light" panose="00000400000000000000" pitchFamily="50" charset="0"/>
                          <a:cs typeface="Times New Roman" panose="02020603050405020304" pitchFamily="18" charset="0"/>
                        </a:rPr>
                        <a:t>Las disposiciones normativas en materia de Gasto Federalizado, que obligan a </a:t>
                      </a:r>
                      <a:r>
                        <a:rPr lang="es-MX" sz="1000" spc="-20" dirty="0">
                          <a:effectLst/>
                          <a:latin typeface="Montserrat Light" panose="00000400000000000000" pitchFamily="50" charset="0"/>
                          <a:cs typeface="Times New Roman" panose="02020603050405020304" pitchFamily="18" charset="0"/>
                        </a:rPr>
                        <a:t>la </a:t>
                      </a:r>
                      <a:r>
                        <a:rPr lang="es-MX" sz="1000" dirty="0">
                          <a:effectLst/>
                          <a:latin typeface="Montserrat Light" panose="00000400000000000000" pitchFamily="50" charset="0"/>
                          <a:cs typeface="Times New Roman" panose="02020603050405020304" pitchFamily="18" charset="0"/>
                        </a:rPr>
                        <a:t>entidad federativa a realizar anualmente evaluaciones del desempeño</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de</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dichos</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recursos,</a:t>
                      </a:r>
                      <a:r>
                        <a:rPr lang="es-MX" sz="1000" spc="-7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constituyen</a:t>
                      </a:r>
                      <a:r>
                        <a:rPr lang="es-MX" sz="1000" spc="-8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una</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amenaza</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para</a:t>
                      </a:r>
                      <a:r>
                        <a:rPr lang="es-MX" sz="1000" spc="-8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el</a:t>
                      </a:r>
                      <a:r>
                        <a:rPr lang="es-MX" sz="1000" spc="-4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desarrollo</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natural</a:t>
                      </a:r>
                      <a:r>
                        <a:rPr lang="es-MX" sz="1000" spc="-7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y</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lógico</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del</a:t>
                      </a:r>
                      <a:r>
                        <a:rPr lang="es-MX" sz="1000" spc="-7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ciclo</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de</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evaluación</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de</a:t>
                      </a:r>
                      <a:r>
                        <a:rPr lang="es-MX" sz="1000" spc="-35" dirty="0">
                          <a:effectLst/>
                          <a:latin typeface="Montserrat Light" panose="00000400000000000000" pitchFamily="50" charset="0"/>
                          <a:cs typeface="Times New Roman" panose="02020603050405020304" pitchFamily="18" charset="0"/>
                        </a:rPr>
                        <a:t> </a:t>
                      </a:r>
                      <a:r>
                        <a:rPr lang="es-MX" sz="1000" spc="-15" dirty="0">
                          <a:effectLst/>
                          <a:latin typeface="Montserrat Light" panose="00000400000000000000" pitchFamily="50" charset="0"/>
                          <a:cs typeface="Times New Roman" panose="02020603050405020304" pitchFamily="18" charset="0"/>
                        </a:rPr>
                        <a:t>los</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programas</a:t>
                      </a:r>
                      <a:r>
                        <a:rPr lang="es-MX" sz="1000" spc="-55"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públicos, incidiendo negativamente en la calidad y utilización de sus</a:t>
                      </a:r>
                      <a:r>
                        <a:rPr lang="es-MX" sz="1000" spc="-60" dirty="0">
                          <a:effectLst/>
                          <a:latin typeface="Montserrat Light" panose="00000400000000000000" pitchFamily="50" charset="0"/>
                          <a:cs typeface="Times New Roman" panose="02020603050405020304" pitchFamily="18" charset="0"/>
                        </a:rPr>
                        <a:t> </a:t>
                      </a:r>
                      <a:r>
                        <a:rPr lang="es-MX" sz="1000" dirty="0">
                          <a:effectLst/>
                          <a:latin typeface="Montserrat Light" panose="00000400000000000000" pitchFamily="50" charset="0"/>
                          <a:cs typeface="Times New Roman" panose="02020603050405020304" pitchFamily="18" charset="0"/>
                        </a:rPr>
                        <a:t>resultados.</a:t>
                      </a:r>
                    </a:p>
                    <a:p>
                      <a:pPr marL="171450" indent="-171450" algn="just">
                        <a:buFont typeface="Arial" pitchFamily="34" charset="0"/>
                        <a:buChar char="•"/>
                      </a:pPr>
                      <a:endParaRPr lang="es-MX" sz="11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490208"/>
            <a:ext cx="1726336" cy="307777"/>
          </a:xfrm>
          <a:prstGeom prst="rect">
            <a:avLst/>
          </a:prstGeom>
          <a:noFill/>
        </p:spPr>
        <p:txBody>
          <a:bodyPr wrap="square" rtlCol="0">
            <a:spAutoFit/>
          </a:bodyPr>
          <a:lstStyle/>
          <a:p>
            <a:r>
              <a:rPr lang="es-MX" sz="14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7</a:t>
            </a:fld>
            <a:endParaRPr lang="es-MX" dirty="0"/>
          </a:p>
        </p:txBody>
      </p:sp>
      <p:pic>
        <p:nvPicPr>
          <p:cNvPr id="12" name="Picture 2" descr="No hay ninguna descripción de la foto disponible.">
            <a:extLst>
              <a:ext uri="{FF2B5EF4-FFF2-40B4-BE49-F238E27FC236}">
                <a16:creationId xmlns:a16="http://schemas.microsoft.com/office/drawing/2014/main" xmlns="" id="{113E219B-014C-4EDE-AC21-4F8FE57A43BE}"/>
              </a:ext>
            </a:extLst>
          </p:cNvPr>
          <p:cNvPicPr>
            <a:picLocks noChangeAspect="1" noChangeArrowheads="1"/>
          </p:cNvPicPr>
          <p:nvPr/>
        </p:nvPicPr>
        <p:blipFill>
          <a:blip r:embed="rId3"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320232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Tabla"/>
          <p:cNvGraphicFramePr>
            <a:graphicFrameLocks noGrp="1"/>
          </p:cNvGraphicFramePr>
          <p:nvPr>
            <p:extLst>
              <p:ext uri="{D42A27DB-BD31-4B8C-83A1-F6EECF244321}">
                <p14:modId xmlns:p14="http://schemas.microsoft.com/office/powerpoint/2010/main" val="3224532014"/>
              </p:ext>
            </p:extLst>
          </p:nvPr>
        </p:nvGraphicFramePr>
        <p:xfrm>
          <a:off x="755577" y="1696184"/>
          <a:ext cx="8208912" cy="3749040"/>
        </p:xfrm>
        <a:graphic>
          <a:graphicData uri="http://schemas.openxmlformats.org/drawingml/2006/table">
            <a:tbl>
              <a:tblPr firstRow="1" bandRow="1">
                <a:effectLst/>
                <a:tableStyleId>{5C22544A-7EE6-4342-B048-85BDC9FD1C3A}</a:tableStyleId>
              </a:tblPr>
              <a:tblGrid>
                <a:gridCol w="8208912">
                  <a:extLst>
                    <a:ext uri="{9D8B030D-6E8A-4147-A177-3AD203B41FA5}">
                      <a16:colId xmlns:a16="http://schemas.microsoft.com/office/drawing/2014/main" xmlns="" val="20000"/>
                    </a:ext>
                  </a:extLst>
                </a:gridCol>
              </a:tblGrid>
              <a:tr h="2501104">
                <a:tc>
                  <a:txBody>
                    <a:bodyPr/>
                    <a:lstStyle/>
                    <a:p>
                      <a:pPr marL="171450" indent="-171450" algn="just">
                        <a:buFont typeface="Arial" panose="020B0604020202020204" pitchFamily="34" charset="0"/>
                        <a:buChar char="•"/>
                      </a:pPr>
                      <a:r>
                        <a:rPr lang="es-MX" sz="1000" b="0" baseline="0" dirty="0">
                          <a:solidFill>
                            <a:schemeClr val="tx1"/>
                          </a:solidFill>
                          <a:latin typeface="Montserrat Light" pitchFamily="50" charset="0"/>
                        </a:rPr>
                        <a:t>Se recomienda reportar en tiempo y forma, las metas de los indicadores del FISE, a fin de poder comparar el logro de los indicadores respecto de sus metas programadas y con base en ello, medir los resultados del Fondo en los rubros correspondientes. </a:t>
                      </a:r>
                    </a:p>
                    <a:p>
                      <a:pPr marL="171450" indent="-171450" algn="just">
                        <a:buFont typeface="Arial" panose="020B0604020202020204" pitchFamily="34" charset="0"/>
                        <a:buChar char="•"/>
                      </a:pPr>
                      <a:endParaRPr lang="es-MX" sz="1000" b="0" baseline="0" dirty="0">
                        <a:solidFill>
                          <a:schemeClr val="tx1"/>
                        </a:solidFill>
                        <a:latin typeface="Montserrat Light" pitchFamily="50" charset="0"/>
                      </a:endParaRPr>
                    </a:p>
                    <a:p>
                      <a:pPr marL="171450" indent="-171450" algn="just">
                        <a:buFont typeface="Arial" panose="020B0604020202020204" pitchFamily="34" charset="0"/>
                        <a:buChar char="•"/>
                      </a:pPr>
                      <a:r>
                        <a:rPr lang="es-MX" sz="1000" b="0" baseline="0" dirty="0">
                          <a:solidFill>
                            <a:schemeClr val="tx1"/>
                          </a:solidFill>
                          <a:latin typeface="Montserrat Light" pitchFamily="50" charset="0"/>
                        </a:rPr>
                        <a:t>Se sugiere realizar una planeación más detallada y meticulosa de las metas de los indicadores del FISE, a fin de que en su proyección puedan ser considerados los efectos ya sean positivos o negativos que durante el ejercicio fiscal pudieron afectar su cumplimiento.</a:t>
                      </a:r>
                    </a:p>
                    <a:p>
                      <a:pPr marL="171450" indent="-171450" algn="just">
                        <a:buFont typeface="Arial" panose="020B0604020202020204" pitchFamily="34" charset="0"/>
                        <a:buChar char="•"/>
                      </a:pPr>
                      <a:endParaRPr lang="es-MX" sz="1000" b="0" baseline="0" dirty="0">
                        <a:solidFill>
                          <a:schemeClr val="tx1"/>
                        </a:solidFill>
                        <a:latin typeface="Montserrat Light" pitchFamily="50" charset="0"/>
                      </a:endParaRPr>
                    </a:p>
                    <a:p>
                      <a:pPr marL="171450" indent="-171450" algn="just">
                        <a:buFont typeface="Arial" panose="020B0604020202020204" pitchFamily="34" charset="0"/>
                        <a:buChar char="•"/>
                      </a:pPr>
                      <a:r>
                        <a:rPr lang="es-MX" sz="1000" b="0" baseline="0" dirty="0">
                          <a:solidFill>
                            <a:schemeClr val="tx1"/>
                          </a:solidFill>
                          <a:latin typeface="Montserrat Light" pitchFamily="50" charset="0"/>
                        </a:rPr>
                        <a:t>A fin de garantizar la granularidad, consistencia y calidad de la información que se reporta a la federación mediante el SFU, lo cual constituye una parte fundamental del proceso de rendición de cuentas del gasto federalizado, se recomienda que todos los ejecutores del FISE, que además tengan la obligación de reportar el ejercicio, destino y resultados de dichas aportaciones en el PASH, cuenten con los siguientes documentos de respaldo:</a:t>
                      </a:r>
                    </a:p>
                    <a:p>
                      <a:pPr marL="171450" indent="-171450" algn="just">
                        <a:buFont typeface="Arial" panose="020B0604020202020204" pitchFamily="34" charset="0"/>
                        <a:buChar char="•"/>
                      </a:pPr>
                      <a:endParaRPr lang="es-MX" sz="1000" b="0" baseline="0" dirty="0">
                        <a:solidFill>
                          <a:schemeClr val="tx1"/>
                        </a:solidFill>
                        <a:latin typeface="Montserrat Light" pitchFamily="50" charset="0"/>
                      </a:endParaRPr>
                    </a:p>
                    <a:p>
                      <a:pPr marL="742950" lvl="1" indent="-285750" algn="just">
                        <a:buFont typeface="+mj-lt"/>
                        <a:buAutoNum type="romanLcPeriod"/>
                      </a:pPr>
                      <a:r>
                        <a:rPr lang="es-MX" sz="1000" b="0" baseline="0" dirty="0">
                          <a:solidFill>
                            <a:schemeClr val="tx1"/>
                          </a:solidFill>
                          <a:latin typeface="Montserrat Light" pitchFamily="50" charset="0"/>
                        </a:rPr>
                        <a:t>Diagrama y descripción del proceso de generación de la información para la determinación de los valores reportados anualmente para cada uno de los indicadores de desempeño del Fondo analizado.</a:t>
                      </a:r>
                    </a:p>
                    <a:p>
                      <a:pPr marL="742950" lvl="1" indent="-285750" algn="just">
                        <a:buFont typeface="+mj-lt"/>
                        <a:buAutoNum type="romanLcPeriod"/>
                      </a:pPr>
                      <a:endParaRPr lang="es-MX" sz="1000" b="0" baseline="0" dirty="0">
                        <a:solidFill>
                          <a:schemeClr val="tx1"/>
                        </a:solidFill>
                        <a:latin typeface="Montserrat Light" pitchFamily="50" charset="0"/>
                      </a:endParaRPr>
                    </a:p>
                    <a:p>
                      <a:pPr marL="742950" lvl="1" indent="-285750" algn="just">
                        <a:buFont typeface="+mj-lt"/>
                        <a:buAutoNum type="romanLcPeriod"/>
                      </a:pPr>
                      <a:r>
                        <a:rPr lang="es-MX" sz="1000" b="0" baseline="0" dirty="0">
                          <a:solidFill>
                            <a:schemeClr val="tx1"/>
                          </a:solidFill>
                          <a:latin typeface="Montserrat Light" pitchFamily="50" charset="0"/>
                        </a:rPr>
                        <a:t>Documentos en los que se describan los mecanismos, instrumentos y formatos utilizados para la generación, recopilación, integración, análisis, revisión y control de la información que sustenta los valores reportados en los indicadores de desempeño.</a:t>
                      </a:r>
                    </a:p>
                    <a:p>
                      <a:pPr marL="742950" lvl="1" indent="-285750" algn="just">
                        <a:buFont typeface="+mj-lt"/>
                        <a:buAutoNum type="romanLcPeriod"/>
                      </a:pPr>
                      <a:endParaRPr lang="es-MX" sz="1000" b="0" baseline="0" dirty="0">
                        <a:solidFill>
                          <a:schemeClr val="tx1"/>
                        </a:solidFill>
                        <a:latin typeface="Montserrat Light" pitchFamily="50" charset="0"/>
                      </a:endParaRPr>
                    </a:p>
                    <a:p>
                      <a:pPr marL="742950" lvl="1" indent="-285750" algn="just">
                        <a:buFont typeface="+mj-lt"/>
                        <a:buAutoNum type="romanLcPeriod"/>
                      </a:pPr>
                      <a:r>
                        <a:rPr lang="es-MX" sz="1000" b="0" baseline="0" dirty="0">
                          <a:solidFill>
                            <a:schemeClr val="tx1"/>
                          </a:solidFill>
                          <a:latin typeface="Montserrat Light" pitchFamily="50" charset="0"/>
                        </a:rPr>
                        <a:t>Bitácora o memoria de cálculo y sustento estadístico de los valores reportados en los indicadores de desempeño del Fondo.</a:t>
                      </a:r>
                    </a:p>
                    <a:p>
                      <a:pPr marL="171450" indent="-171450" algn="just">
                        <a:buFont typeface="Arial" panose="020B0604020202020204" pitchFamily="34" charset="0"/>
                        <a:buChar char="•"/>
                      </a:pPr>
                      <a:endParaRPr lang="es-MX" sz="1000" b="0" baseline="0" dirty="0">
                        <a:solidFill>
                          <a:srgbClr val="3D2E32"/>
                        </a:solidFill>
                        <a:latin typeface="Montserrat Light" pitchFamily="50" charset="0"/>
                      </a:endParaRPr>
                    </a:p>
                    <a:p>
                      <a:pPr marL="171450" indent="-171450" algn="just">
                        <a:buFont typeface="Arial" panose="020B0604020202020204" pitchFamily="34" charset="0"/>
                        <a:buChar char="•"/>
                      </a:pPr>
                      <a:endParaRPr lang="es-MX" sz="1000" b="0" baseline="0" dirty="0">
                        <a:solidFill>
                          <a:srgbClr val="3D2E32"/>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14" name="13 Pentágono"/>
          <p:cNvSpPr/>
          <p:nvPr/>
        </p:nvSpPr>
        <p:spPr>
          <a:xfrm rot="5400000">
            <a:off x="-2088772" y="3987084"/>
            <a:ext cx="48245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43535" y="3826125"/>
            <a:ext cx="1534074" cy="307777"/>
          </a:xfrm>
          <a:prstGeom prst="rect">
            <a:avLst/>
          </a:prstGeom>
          <a:noFill/>
        </p:spPr>
        <p:txBody>
          <a:bodyPr wrap="none" rtlCol="0">
            <a:spAutoFit/>
          </a:bodyPr>
          <a:lstStyle/>
          <a:p>
            <a:r>
              <a:rPr lang="es-MX" sz="14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a16="http://schemas.microsoft.com/office/drawing/2014/main" xmlns="" id="{B143E682-6931-4978-B375-56AFC295D707}"/>
              </a:ext>
            </a:extLst>
          </p:cNvPr>
          <p:cNvSpPr>
            <a:spLocks noGrp="1"/>
          </p:cNvSpPr>
          <p:nvPr>
            <p:ph type="sldNum" sz="quarter" idx="4"/>
          </p:nvPr>
        </p:nvSpPr>
        <p:spPr/>
        <p:txBody>
          <a:bodyPr/>
          <a:lstStyle/>
          <a:p>
            <a:fld id="{34762513-7D76-44F4-A4EB-02F5BA9AE113}" type="slidenum">
              <a:rPr lang="es-MX" smtClean="0"/>
              <a:t>8</a:t>
            </a:fld>
            <a:endParaRPr lang="es-MX" dirty="0"/>
          </a:p>
        </p:txBody>
      </p:sp>
      <p:pic>
        <p:nvPicPr>
          <p:cNvPr id="19" name="Picture 2" descr="No hay ninguna descripción de la foto disponible.">
            <a:extLst>
              <a:ext uri="{FF2B5EF4-FFF2-40B4-BE49-F238E27FC236}">
                <a16:creationId xmlns:a16="http://schemas.microsoft.com/office/drawing/2014/main" xmlns="" id="{2A65F17D-F8F7-4771-9F13-54A87127839C}"/>
              </a:ext>
            </a:extLst>
          </p:cNvPr>
          <p:cNvPicPr>
            <a:picLocks noChangeAspect="1" noChangeArrowheads="1"/>
          </p:cNvPicPr>
          <p:nvPr/>
        </p:nvPicPr>
        <p:blipFill>
          <a:blip r:embed="rId3"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304932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4BC6317A-98E6-4D59-979D-DBAEC6109308}"/>
              </a:ext>
            </a:extLst>
          </p:cNvPr>
          <p:cNvGrpSpPr/>
          <p:nvPr/>
        </p:nvGrpSpPr>
        <p:grpSpPr>
          <a:xfrm>
            <a:off x="107505" y="1700808"/>
            <a:ext cx="461665" cy="4896543"/>
            <a:chOff x="107505" y="3973588"/>
            <a:chExt cx="461665" cy="4928020"/>
          </a:xfrm>
        </p:grpSpPr>
        <p:sp>
          <p:nvSpPr>
            <p:cNvPr id="24" name="3 Pentágono">
              <a:extLst>
                <a:ext uri="{FF2B5EF4-FFF2-40B4-BE49-F238E27FC236}">
                  <a16:creationId xmlns:a16="http://schemas.microsoft.com/office/drawing/2014/main" xmlns=""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6" name="5 CuadroTexto">
              <a:extLst>
                <a:ext uri="{FF2B5EF4-FFF2-40B4-BE49-F238E27FC236}">
                  <a16:creationId xmlns:a16="http://schemas.microsoft.com/office/drawing/2014/main" xmlns="" id="{D5A947AB-4271-4255-A305-0E4AA00D874C}"/>
                </a:ext>
              </a:extLst>
            </p:cNvPr>
            <p:cNvSpPr txBox="1"/>
            <p:nvPr/>
          </p:nvSpPr>
          <p:spPr>
            <a:xfrm rot="16200000">
              <a:off x="-1751787" y="6178647"/>
              <a:ext cx="4180250" cy="461665"/>
            </a:xfrm>
            <a:prstGeom prst="rect">
              <a:avLst/>
            </a:prstGeom>
            <a:noFill/>
          </p:spPr>
          <p:txBody>
            <a:bodyPr wrap="non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Acciones del Programa </a:t>
              </a:r>
            </a:p>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en el Ejercicio Fiscal actual</a:t>
              </a:r>
            </a:p>
          </p:txBody>
        </p:sp>
      </p:grpSp>
      <p:sp>
        <p:nvSpPr>
          <p:cNvPr id="22" name="16 Marcador de número de diapositiva">
            <a:extLst>
              <a:ext uri="{FF2B5EF4-FFF2-40B4-BE49-F238E27FC236}">
                <a16:creationId xmlns:a16="http://schemas.microsoft.com/office/drawing/2014/main" xmlns="" id="{B143E682-6931-4978-B375-56AFC295D707}"/>
              </a:ext>
            </a:extLst>
          </p:cNvPr>
          <p:cNvSpPr>
            <a:spLocks noGrp="1"/>
          </p:cNvSpPr>
          <p:nvPr>
            <p:ph type="sldNum" sz="quarter" idx="4"/>
          </p:nvPr>
        </p:nvSpPr>
        <p:spPr/>
        <p:txBody>
          <a:bodyPr/>
          <a:lstStyle/>
          <a:p>
            <a:fld id="{34762513-7D76-44F4-A4EB-02F5BA9AE113}" type="slidenum">
              <a:rPr lang="es-MX" smtClean="0"/>
              <a:t>9</a:t>
            </a:fld>
            <a:endParaRPr lang="es-MX" dirty="0"/>
          </a:p>
        </p:txBody>
      </p:sp>
      <p:sp>
        <p:nvSpPr>
          <p:cNvPr id="25" name="4 Elipse">
            <a:extLst>
              <a:ext uri="{FF2B5EF4-FFF2-40B4-BE49-F238E27FC236}">
                <a16:creationId xmlns:a16="http://schemas.microsoft.com/office/drawing/2014/main" xmlns="" id="{86EFDE5D-2D09-4048-B494-CE66419CD8F8}"/>
              </a:ext>
            </a:extLst>
          </p:cNvPr>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27" name="2 Tabla">
            <a:extLst>
              <a:ext uri="{FF2B5EF4-FFF2-40B4-BE49-F238E27FC236}">
                <a16:creationId xmlns:a16="http://schemas.microsoft.com/office/drawing/2014/main" xmlns="" id="{ADC164AA-641E-49D4-8532-5D195048C825}"/>
              </a:ext>
            </a:extLst>
          </p:cNvPr>
          <p:cNvGraphicFramePr>
            <a:graphicFrameLocks noGrp="1"/>
          </p:cNvGraphicFramePr>
          <p:nvPr>
            <p:extLst>
              <p:ext uri="{D42A27DB-BD31-4B8C-83A1-F6EECF244321}">
                <p14:modId xmlns:p14="http://schemas.microsoft.com/office/powerpoint/2010/main" val="2872873602"/>
              </p:ext>
            </p:extLst>
          </p:nvPr>
        </p:nvGraphicFramePr>
        <p:xfrm>
          <a:off x="704351" y="1700808"/>
          <a:ext cx="8208912" cy="2290307"/>
        </p:xfrm>
        <a:graphic>
          <a:graphicData uri="http://schemas.openxmlformats.org/drawingml/2006/table">
            <a:tbl>
              <a:tblPr firstRow="1" bandRow="1">
                <a:effectLst/>
                <a:tableStyleId>{5C22544A-7EE6-4342-B048-85BDC9FD1C3A}</a:tableStyleId>
              </a:tblPr>
              <a:tblGrid>
                <a:gridCol w="8208912">
                  <a:extLst>
                    <a:ext uri="{9D8B030D-6E8A-4147-A177-3AD203B41FA5}">
                      <a16:colId xmlns:a16="http://schemas.microsoft.com/office/drawing/2014/main" xmlns="" val="20000"/>
                    </a:ext>
                  </a:extLst>
                </a:gridCol>
              </a:tblGrid>
              <a:tr h="2290307">
                <a:tc>
                  <a:txBody>
                    <a:bodyPr/>
                    <a:lstStyle/>
                    <a:p>
                      <a:pPr marL="171450" indent="-171450" algn="just">
                        <a:buFont typeface="Arial" panose="020B0604020202020204" pitchFamily="34" charset="0"/>
                        <a:buChar char="•"/>
                      </a:pPr>
                      <a:r>
                        <a:rPr lang="es-MX" sz="1000" b="0" baseline="0" dirty="0">
                          <a:solidFill>
                            <a:schemeClr val="tx1"/>
                          </a:solidFill>
                          <a:latin typeface="Montserrat Light" pitchFamily="50" charset="0"/>
                        </a:rPr>
                        <a:t>Durante el ejercicio fiscal 2019 se planteo el objetivo de llevar apoyos a los pobladores por lo que se llevaron a cabo Jornadas de apoyo especiales para sectores vulnerables, brindándoles con este programa social atención a desplazados, a población indígena, a comunidades pesqueras, a zonas de la periferia y a familias Sinaloenses que se encuentran en situación de pobreza moderada, al finalizar el 2019 se realizaron 109 jornadas de apoyo de las cuales 85 son de atención general denominadas “Puro Sinaloa”, traducidas en 4 jornadas para desplazados, 10 jornadas para atención a comunidades indígenas, 9 para las comunidades pesqueras y 1 jornada especial para las comunidades vulnerables, con esto se logró beneficiar a un total de 176,059 personas, los apoyos otorgados fueron 743,285 servicios de Gobierno del Estado en su mayoría gratuitos.</a:t>
                      </a:r>
                    </a:p>
                    <a:p>
                      <a:pPr marL="171450" indent="-171450" algn="just">
                        <a:buFont typeface="Arial" panose="020B0604020202020204" pitchFamily="34" charset="0"/>
                        <a:buChar char="•"/>
                      </a:pPr>
                      <a:endParaRPr lang="es-MX" sz="1000" b="0" i="0" u="none" strike="noStrike" dirty="0">
                        <a:solidFill>
                          <a:srgbClr val="000000"/>
                        </a:solidFill>
                        <a:effectLst/>
                        <a:latin typeface="Montserrat Light"/>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pic>
        <p:nvPicPr>
          <p:cNvPr id="19" name="Picture 2" descr="No hay ninguna descripción de la foto disponible.">
            <a:extLst>
              <a:ext uri="{FF2B5EF4-FFF2-40B4-BE49-F238E27FC236}">
                <a16:creationId xmlns:a16="http://schemas.microsoft.com/office/drawing/2014/main" xmlns="" id="{2A65F17D-F8F7-4771-9F13-54A87127839C}"/>
              </a:ext>
            </a:extLst>
          </p:cNvPr>
          <p:cNvPicPr>
            <a:picLocks noChangeAspect="1" noChangeArrowheads="1"/>
          </p:cNvPicPr>
          <p:nvPr/>
        </p:nvPicPr>
        <p:blipFill>
          <a:blip r:embed="rId3"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364475" y="-27384"/>
            <a:ext cx="1327205" cy="1327205"/>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lstStyle/>
          <a:p>
            <a:r>
              <a:rPr lang="es-ES" dirty="0"/>
              <a:t>Fondo de Infraestructura Social  para las Entidades (FISE)</a:t>
            </a:r>
            <a:endParaRPr lang="es-MX" dirty="0"/>
          </a:p>
        </p:txBody>
      </p:sp>
    </p:spTree>
    <p:extLst>
      <p:ext uri="{BB962C8B-B14F-4D97-AF65-F5344CB8AC3E}">
        <p14:creationId xmlns:p14="http://schemas.microsoft.com/office/powerpoint/2010/main" val="7883602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Template>
  <TotalTime>2064</TotalTime>
  <Words>2564</Words>
  <Application>Microsoft Office PowerPoint</Application>
  <PresentationFormat>Presentación en pantalla (4:3)</PresentationFormat>
  <Paragraphs>164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de Infraestructura Social para las Entidades (FISE)</dc:title>
  <cp:lastModifiedBy>tgpc@outlook.es</cp:lastModifiedBy>
  <cp:revision>100</cp:revision>
  <dcterms:created xsi:type="dcterms:W3CDTF">2020-11-12T21:06:29Z</dcterms:created>
  <dcterms:modified xsi:type="dcterms:W3CDTF">2021-05-19T02:26:10Z</dcterms:modified>
</cp:coreProperties>
</file>